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handoutMasterIdLst>
    <p:handoutMasterId r:id="rId45"/>
  </p:handoutMasterIdLst>
  <p:sldIdLst>
    <p:sldId id="277" r:id="rId2"/>
    <p:sldId id="267" r:id="rId3"/>
    <p:sldId id="296" r:id="rId4"/>
    <p:sldId id="279" r:id="rId5"/>
    <p:sldId id="278" r:id="rId6"/>
    <p:sldId id="280" r:id="rId7"/>
    <p:sldId id="308" r:id="rId8"/>
    <p:sldId id="311" r:id="rId9"/>
    <p:sldId id="281" r:id="rId10"/>
    <p:sldId id="310" r:id="rId11"/>
    <p:sldId id="306" r:id="rId12"/>
    <p:sldId id="307" r:id="rId13"/>
    <p:sldId id="303" r:id="rId14"/>
    <p:sldId id="290" r:id="rId15"/>
    <p:sldId id="292" r:id="rId16"/>
    <p:sldId id="293" r:id="rId17"/>
    <p:sldId id="305" r:id="rId18"/>
    <p:sldId id="300" r:id="rId19"/>
    <p:sldId id="294" r:id="rId20"/>
    <p:sldId id="295" r:id="rId21"/>
    <p:sldId id="312" r:id="rId22"/>
    <p:sldId id="313" r:id="rId23"/>
    <p:sldId id="289" r:id="rId24"/>
    <p:sldId id="314" r:id="rId25"/>
    <p:sldId id="304" r:id="rId26"/>
    <p:sldId id="283" r:id="rId27"/>
    <p:sldId id="301" r:id="rId28"/>
    <p:sldId id="302" r:id="rId29"/>
    <p:sldId id="328" r:id="rId30"/>
    <p:sldId id="318" r:id="rId31"/>
    <p:sldId id="319" r:id="rId32"/>
    <p:sldId id="320" r:id="rId33"/>
    <p:sldId id="321" r:id="rId34"/>
    <p:sldId id="322" r:id="rId35"/>
    <p:sldId id="323" r:id="rId36"/>
    <p:sldId id="324" r:id="rId37"/>
    <p:sldId id="325" r:id="rId38"/>
    <p:sldId id="282" r:id="rId39"/>
    <p:sldId id="326" r:id="rId40"/>
    <p:sldId id="309" r:id="rId41"/>
    <p:sldId id="273" r:id="rId42"/>
    <p:sldId id="268"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71" autoAdjust="0"/>
    <p:restoredTop sz="82875" autoAdjust="0"/>
  </p:normalViewPr>
  <p:slideViewPr>
    <p:cSldViewPr snapToGrid="0">
      <p:cViewPr varScale="1">
        <p:scale>
          <a:sx n="71" d="100"/>
          <a:sy n="71" d="100"/>
        </p:scale>
        <p:origin x="1214" y="62"/>
      </p:cViewPr>
      <p:guideLst>
        <p:guide pos="3840"/>
        <p:guide orient="horz" pos="2160"/>
      </p:guideLst>
    </p:cSldViewPr>
  </p:slideViewPr>
  <p:notesTextViewPr>
    <p:cViewPr>
      <p:scale>
        <a:sx n="20" d="100"/>
        <a:sy n="20" d="100"/>
      </p:scale>
      <p:origin x="0" y="0"/>
    </p:cViewPr>
  </p:notesTextViewPr>
  <p:notesViewPr>
    <p:cSldViewPr snapToGrid="0">
      <p:cViewPr varScale="1">
        <p:scale>
          <a:sx n="82" d="100"/>
          <a:sy n="82" d="100"/>
        </p:scale>
        <p:origin x="2994"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5DD71D7-55AC-46BD-81B3-09AB2F9EFBD8}" type="datetimeFigureOut">
              <a:rPr lang="en-US" smtClean="0"/>
              <a:t>7/4/2018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40BD58-3BFF-4EAF-BB8B-AC67FE801E47}" type="slidenum">
              <a:rPr lang="en-US" smtClean="0"/>
              <a:t>‹#›</a:t>
            </a:fld>
            <a:endParaRPr lang="en-US"/>
          </a:p>
        </p:txBody>
      </p:sp>
    </p:spTree>
    <p:extLst>
      <p:ext uri="{BB962C8B-B14F-4D97-AF65-F5344CB8AC3E}">
        <p14:creationId xmlns:p14="http://schemas.microsoft.com/office/powerpoint/2010/main" val="40105943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89424F-BB59-4F4E-9822-4CA3E770FFD2}" type="datetimeFigureOut">
              <a:rPr lang="en-US" smtClean="0"/>
              <a:t>7/4/2018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322CDD-9D6C-4F63-9EC2-648226624108}" type="slidenum">
              <a:rPr lang="en-US" smtClean="0"/>
              <a:t>‹#›</a:t>
            </a:fld>
            <a:endParaRPr lang="en-US"/>
          </a:p>
        </p:txBody>
      </p:sp>
    </p:spTree>
    <p:extLst>
      <p:ext uri="{BB962C8B-B14F-4D97-AF65-F5344CB8AC3E}">
        <p14:creationId xmlns:p14="http://schemas.microsoft.com/office/powerpoint/2010/main" val="851026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8322CDD-9D6C-4F63-9EC2-648226624108}" type="slidenum">
              <a:rPr lang="en-US" smtClean="0"/>
              <a:t>2</a:t>
            </a:fld>
            <a:endParaRPr lang="en-US"/>
          </a:p>
        </p:txBody>
      </p:sp>
    </p:spTree>
    <p:extLst>
      <p:ext uri="{BB962C8B-B14F-4D97-AF65-F5344CB8AC3E}">
        <p14:creationId xmlns:p14="http://schemas.microsoft.com/office/powerpoint/2010/main" val="31380055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8322CDD-9D6C-4F63-9EC2-648226624108}" type="slidenum">
              <a:rPr lang="en-US" smtClean="0"/>
              <a:t>22</a:t>
            </a:fld>
            <a:endParaRPr lang="en-US"/>
          </a:p>
        </p:txBody>
      </p:sp>
    </p:spTree>
    <p:extLst>
      <p:ext uri="{BB962C8B-B14F-4D97-AF65-F5344CB8AC3E}">
        <p14:creationId xmlns:p14="http://schemas.microsoft.com/office/powerpoint/2010/main" val="302988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Face Recognition</a:t>
            </a:r>
          </a:p>
          <a:p>
            <a:r>
              <a:rPr lang="en-IN" dirty="0"/>
              <a:t>Image Processing</a:t>
            </a:r>
          </a:p>
          <a:p>
            <a:r>
              <a:rPr lang="en-IN" dirty="0"/>
              <a:t>Video Processing – Self-driving Cars</a:t>
            </a:r>
          </a:p>
          <a:p>
            <a:endParaRPr lang="en-IN" dirty="0"/>
          </a:p>
        </p:txBody>
      </p:sp>
      <p:sp>
        <p:nvSpPr>
          <p:cNvPr id="4" name="Slide Number Placeholder 3"/>
          <p:cNvSpPr>
            <a:spLocks noGrp="1"/>
          </p:cNvSpPr>
          <p:nvPr>
            <p:ph type="sldNum" sz="quarter" idx="10"/>
          </p:nvPr>
        </p:nvSpPr>
        <p:spPr/>
        <p:txBody>
          <a:bodyPr/>
          <a:lstStyle/>
          <a:p>
            <a:fld id="{68322CDD-9D6C-4F63-9EC2-648226624108}" type="slidenum">
              <a:rPr lang="en-US" smtClean="0"/>
              <a:t>27</a:t>
            </a:fld>
            <a:endParaRPr lang="en-US"/>
          </a:p>
        </p:txBody>
      </p:sp>
    </p:spTree>
    <p:extLst>
      <p:ext uri="{BB962C8B-B14F-4D97-AF65-F5344CB8AC3E}">
        <p14:creationId xmlns:p14="http://schemas.microsoft.com/office/powerpoint/2010/main" val="3979789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8322CDD-9D6C-4F63-9EC2-648226624108}" type="slidenum">
              <a:rPr lang="en-US" smtClean="0"/>
              <a:t>30</a:t>
            </a:fld>
            <a:endParaRPr lang="en-US"/>
          </a:p>
        </p:txBody>
      </p:sp>
    </p:spTree>
    <p:extLst>
      <p:ext uri="{BB962C8B-B14F-4D97-AF65-F5344CB8AC3E}">
        <p14:creationId xmlns:p14="http://schemas.microsoft.com/office/powerpoint/2010/main" val="38420543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8322CDD-9D6C-4F63-9EC2-648226624108}" type="slidenum">
              <a:rPr lang="en-US" smtClean="0"/>
              <a:t>31</a:t>
            </a:fld>
            <a:endParaRPr lang="en-US"/>
          </a:p>
        </p:txBody>
      </p:sp>
    </p:spTree>
    <p:extLst>
      <p:ext uri="{BB962C8B-B14F-4D97-AF65-F5344CB8AC3E}">
        <p14:creationId xmlns:p14="http://schemas.microsoft.com/office/powerpoint/2010/main" val="908670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8322CDD-9D6C-4F63-9EC2-648226624108}" type="slidenum">
              <a:rPr lang="en-US" smtClean="0"/>
              <a:t>32</a:t>
            </a:fld>
            <a:endParaRPr lang="en-US"/>
          </a:p>
        </p:txBody>
      </p:sp>
    </p:spTree>
    <p:extLst>
      <p:ext uri="{BB962C8B-B14F-4D97-AF65-F5344CB8AC3E}">
        <p14:creationId xmlns:p14="http://schemas.microsoft.com/office/powerpoint/2010/main" val="11825607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8322CDD-9D6C-4F63-9EC2-648226624108}" type="slidenum">
              <a:rPr lang="en-US" smtClean="0"/>
              <a:t>33</a:t>
            </a:fld>
            <a:endParaRPr lang="en-US"/>
          </a:p>
        </p:txBody>
      </p:sp>
    </p:spTree>
    <p:extLst>
      <p:ext uri="{BB962C8B-B14F-4D97-AF65-F5344CB8AC3E}">
        <p14:creationId xmlns:p14="http://schemas.microsoft.com/office/powerpoint/2010/main" val="2904521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8322CDD-9D6C-4F63-9EC2-648226624108}" type="slidenum">
              <a:rPr lang="en-US" smtClean="0"/>
              <a:t>34</a:t>
            </a:fld>
            <a:endParaRPr lang="en-US"/>
          </a:p>
        </p:txBody>
      </p:sp>
    </p:spTree>
    <p:extLst>
      <p:ext uri="{BB962C8B-B14F-4D97-AF65-F5344CB8AC3E}">
        <p14:creationId xmlns:p14="http://schemas.microsoft.com/office/powerpoint/2010/main" val="4073289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8322CDD-9D6C-4F63-9EC2-648226624108}" type="slidenum">
              <a:rPr lang="en-US" smtClean="0"/>
              <a:t>35</a:t>
            </a:fld>
            <a:endParaRPr lang="en-US"/>
          </a:p>
        </p:txBody>
      </p:sp>
    </p:spTree>
    <p:extLst>
      <p:ext uri="{BB962C8B-B14F-4D97-AF65-F5344CB8AC3E}">
        <p14:creationId xmlns:p14="http://schemas.microsoft.com/office/powerpoint/2010/main" val="2435087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8322CDD-9D6C-4F63-9EC2-648226624108}" type="slidenum">
              <a:rPr lang="en-US" smtClean="0"/>
              <a:t>36</a:t>
            </a:fld>
            <a:endParaRPr lang="en-US"/>
          </a:p>
        </p:txBody>
      </p:sp>
    </p:spTree>
    <p:extLst>
      <p:ext uri="{BB962C8B-B14F-4D97-AF65-F5344CB8AC3E}">
        <p14:creationId xmlns:p14="http://schemas.microsoft.com/office/powerpoint/2010/main" val="7946495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8800" baseline="-25000" dirty="0"/>
          </a:p>
        </p:txBody>
      </p:sp>
      <p:sp>
        <p:nvSpPr>
          <p:cNvPr id="4" name="Slide Number Placeholder 3"/>
          <p:cNvSpPr>
            <a:spLocks noGrp="1"/>
          </p:cNvSpPr>
          <p:nvPr>
            <p:ph type="sldNum" sz="quarter" idx="10"/>
          </p:nvPr>
        </p:nvSpPr>
        <p:spPr/>
        <p:txBody>
          <a:bodyPr/>
          <a:lstStyle/>
          <a:p>
            <a:fld id="{68322CDD-9D6C-4F63-9EC2-648226624108}" type="slidenum">
              <a:rPr lang="en-US" smtClean="0"/>
              <a:t>37</a:t>
            </a:fld>
            <a:endParaRPr lang="en-US"/>
          </a:p>
        </p:txBody>
      </p:sp>
    </p:spTree>
    <p:extLst>
      <p:ext uri="{BB962C8B-B14F-4D97-AF65-F5344CB8AC3E}">
        <p14:creationId xmlns:p14="http://schemas.microsoft.com/office/powerpoint/2010/main" val="1598650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8322CDD-9D6C-4F63-9EC2-648226624108}" type="slidenum">
              <a:rPr lang="en-US" smtClean="0"/>
              <a:t>4</a:t>
            </a:fld>
            <a:endParaRPr lang="en-US"/>
          </a:p>
        </p:txBody>
      </p:sp>
    </p:spTree>
    <p:extLst>
      <p:ext uri="{BB962C8B-B14F-4D97-AF65-F5344CB8AC3E}">
        <p14:creationId xmlns:p14="http://schemas.microsoft.com/office/powerpoint/2010/main" val="18083846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8322CDD-9D6C-4F63-9EC2-648226624108}" type="slidenum">
              <a:rPr lang="en-US" smtClean="0"/>
              <a:t>39</a:t>
            </a:fld>
            <a:endParaRPr lang="en-US"/>
          </a:p>
        </p:txBody>
      </p:sp>
    </p:spTree>
    <p:extLst>
      <p:ext uri="{BB962C8B-B14F-4D97-AF65-F5344CB8AC3E}">
        <p14:creationId xmlns:p14="http://schemas.microsoft.com/office/powerpoint/2010/main" val="10388750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8322CDD-9D6C-4F63-9EC2-648226624108}" type="slidenum">
              <a:rPr lang="en-US" smtClean="0"/>
              <a:t>40</a:t>
            </a:fld>
            <a:endParaRPr lang="en-US"/>
          </a:p>
        </p:txBody>
      </p:sp>
    </p:spTree>
    <p:extLst>
      <p:ext uri="{BB962C8B-B14F-4D97-AF65-F5344CB8AC3E}">
        <p14:creationId xmlns:p14="http://schemas.microsoft.com/office/powerpoint/2010/main" val="35282782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8322CDD-9D6C-4F63-9EC2-648226624108}" type="slidenum">
              <a:rPr lang="en-US" smtClean="0"/>
              <a:t>41</a:t>
            </a:fld>
            <a:endParaRPr lang="en-US"/>
          </a:p>
        </p:txBody>
      </p:sp>
    </p:spTree>
    <p:extLst>
      <p:ext uri="{BB962C8B-B14F-4D97-AF65-F5344CB8AC3E}">
        <p14:creationId xmlns:p14="http://schemas.microsoft.com/office/powerpoint/2010/main" val="4158569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Example of game of Checkers. </a:t>
            </a:r>
          </a:p>
          <a:p>
            <a:r>
              <a:rPr lang="en-IN" dirty="0"/>
              <a:t>Learning from experiences. </a:t>
            </a:r>
          </a:p>
        </p:txBody>
      </p:sp>
      <p:sp>
        <p:nvSpPr>
          <p:cNvPr id="4" name="Slide Number Placeholder 3"/>
          <p:cNvSpPr>
            <a:spLocks noGrp="1"/>
          </p:cNvSpPr>
          <p:nvPr>
            <p:ph type="sldNum" sz="quarter" idx="10"/>
          </p:nvPr>
        </p:nvSpPr>
        <p:spPr/>
        <p:txBody>
          <a:bodyPr/>
          <a:lstStyle/>
          <a:p>
            <a:fld id="{68322CDD-9D6C-4F63-9EC2-648226624108}" type="slidenum">
              <a:rPr lang="en-US" smtClean="0"/>
              <a:t>5</a:t>
            </a:fld>
            <a:endParaRPr lang="en-US"/>
          </a:p>
        </p:txBody>
      </p:sp>
    </p:spTree>
    <p:extLst>
      <p:ext uri="{BB962C8B-B14F-4D97-AF65-F5344CB8AC3E}">
        <p14:creationId xmlns:p14="http://schemas.microsoft.com/office/powerpoint/2010/main" val="2358383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8322CDD-9D6C-4F63-9EC2-648226624108}" type="slidenum">
              <a:rPr lang="en-US" smtClean="0"/>
              <a:t>7</a:t>
            </a:fld>
            <a:endParaRPr lang="en-US"/>
          </a:p>
        </p:txBody>
      </p:sp>
    </p:spTree>
    <p:extLst>
      <p:ext uri="{BB962C8B-B14F-4D97-AF65-F5344CB8AC3E}">
        <p14:creationId xmlns:p14="http://schemas.microsoft.com/office/powerpoint/2010/main" val="1940851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8322CDD-9D6C-4F63-9EC2-648226624108}" type="slidenum">
              <a:rPr lang="en-US" smtClean="0"/>
              <a:t>9</a:t>
            </a:fld>
            <a:endParaRPr lang="en-US"/>
          </a:p>
        </p:txBody>
      </p:sp>
    </p:spTree>
    <p:extLst>
      <p:ext uri="{BB962C8B-B14F-4D97-AF65-F5344CB8AC3E}">
        <p14:creationId xmlns:p14="http://schemas.microsoft.com/office/powerpoint/2010/main" val="483649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How supervised learning is performed</a:t>
            </a:r>
          </a:p>
        </p:txBody>
      </p:sp>
      <p:sp>
        <p:nvSpPr>
          <p:cNvPr id="4" name="Slide Number Placeholder 3"/>
          <p:cNvSpPr>
            <a:spLocks noGrp="1"/>
          </p:cNvSpPr>
          <p:nvPr>
            <p:ph type="sldNum" sz="quarter" idx="10"/>
          </p:nvPr>
        </p:nvSpPr>
        <p:spPr/>
        <p:txBody>
          <a:bodyPr/>
          <a:lstStyle/>
          <a:p>
            <a:fld id="{68322CDD-9D6C-4F63-9EC2-648226624108}" type="slidenum">
              <a:rPr lang="en-US" smtClean="0"/>
              <a:t>10</a:t>
            </a:fld>
            <a:endParaRPr lang="en-US"/>
          </a:p>
        </p:txBody>
      </p:sp>
    </p:spTree>
    <p:extLst>
      <p:ext uri="{BB962C8B-B14F-4D97-AF65-F5344CB8AC3E}">
        <p14:creationId xmlns:p14="http://schemas.microsoft.com/office/powerpoint/2010/main" val="2896987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Feature Extraction</a:t>
            </a:r>
          </a:p>
        </p:txBody>
      </p:sp>
      <p:sp>
        <p:nvSpPr>
          <p:cNvPr id="4" name="Slide Number Placeholder 3"/>
          <p:cNvSpPr>
            <a:spLocks noGrp="1"/>
          </p:cNvSpPr>
          <p:nvPr>
            <p:ph type="sldNum" sz="quarter" idx="10"/>
          </p:nvPr>
        </p:nvSpPr>
        <p:spPr/>
        <p:txBody>
          <a:bodyPr/>
          <a:lstStyle/>
          <a:p>
            <a:fld id="{68322CDD-9D6C-4F63-9EC2-648226624108}" type="slidenum">
              <a:rPr lang="en-US" smtClean="0"/>
              <a:t>17</a:t>
            </a:fld>
            <a:endParaRPr lang="en-US"/>
          </a:p>
        </p:txBody>
      </p:sp>
    </p:spTree>
    <p:extLst>
      <p:ext uri="{BB962C8B-B14F-4D97-AF65-F5344CB8AC3E}">
        <p14:creationId xmlns:p14="http://schemas.microsoft.com/office/powerpoint/2010/main" val="4192400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8322CDD-9D6C-4F63-9EC2-648226624108}" type="slidenum">
              <a:rPr lang="en-US" smtClean="0"/>
              <a:t>20</a:t>
            </a:fld>
            <a:endParaRPr lang="en-US"/>
          </a:p>
        </p:txBody>
      </p:sp>
    </p:spTree>
    <p:extLst>
      <p:ext uri="{BB962C8B-B14F-4D97-AF65-F5344CB8AC3E}">
        <p14:creationId xmlns:p14="http://schemas.microsoft.com/office/powerpoint/2010/main" val="1746989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8322CDD-9D6C-4F63-9EC2-648226624108}" type="slidenum">
              <a:rPr lang="en-US" smtClean="0"/>
              <a:t>21</a:t>
            </a:fld>
            <a:endParaRPr lang="en-US"/>
          </a:p>
        </p:txBody>
      </p:sp>
    </p:spTree>
    <p:extLst>
      <p:ext uri="{BB962C8B-B14F-4D97-AF65-F5344CB8AC3E}">
        <p14:creationId xmlns:p14="http://schemas.microsoft.com/office/powerpoint/2010/main" val="16935261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2606040"/>
            <a:ext cx="10058400" cy="2743200"/>
          </a:xfrm>
        </p:spPr>
        <p:txBody>
          <a:bodyPr anchor="b">
            <a:normAutofit/>
          </a:bodyPr>
          <a:lstStyle>
            <a:lvl1pPr algn="l">
              <a:lnSpc>
                <a:spcPct val="80000"/>
              </a:lnSpc>
              <a:defRPr sz="6800">
                <a:solidFill>
                  <a:schemeClr val="tx1"/>
                </a:solidFill>
                <a:effectLst>
                  <a:outerShdw blurRad="38100" dist="25400" dir="18900000" algn="bl" rotWithShape="0">
                    <a:schemeClr val="bg1">
                      <a:alpha val="80000"/>
                    </a:scheme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066800" y="5360437"/>
            <a:ext cx="10058400" cy="365760"/>
          </a:xfrm>
        </p:spPr>
        <p:txBody>
          <a:bodyPr>
            <a:normAutofit/>
          </a:bodyPr>
          <a:lstStyle>
            <a:lvl1pPr marL="0" indent="0" algn="l">
              <a:spcBef>
                <a:spcPts val="0"/>
              </a:spcBef>
              <a:buNone/>
              <a:defRPr sz="2000" b="1" cap="all" baseline="0">
                <a:solidFill>
                  <a:schemeClr val="accent1">
                    <a:lumMod val="75000"/>
                  </a:schemeClr>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Rectangle 7"/>
          <p:cNvSpPr/>
          <p:nvPr userDrawn="1"/>
        </p:nvSpPr>
        <p:spPr>
          <a:xfrm>
            <a:off x="0" y="5888736"/>
            <a:ext cx="12192000" cy="109728"/>
          </a:xfrm>
          <a:prstGeom prst="rect">
            <a:avLst/>
          </a:prstGeom>
          <a:ln>
            <a:noFill/>
          </a:ln>
          <a:effectLst>
            <a:outerShdw blurRad="25400" dist="254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C9872EE9-AF66-483C-961F-59B9F002993E}" type="datetime1">
              <a:rPr lang="en-US" smtClean="0"/>
              <a:pPr/>
              <a:t>7/4/2018</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5000" y="382230"/>
            <a:ext cx="1371600" cy="556136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95400" y="382230"/>
            <a:ext cx="7863840" cy="556137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C7BEAFD5-7FA3-40FB-875B-457FB46B25A4}" type="datetime1">
              <a:rPr lang="en-US" smtClean="0"/>
              <a:pPr/>
              <a:t>7/4/2018</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89AD63E2-E931-4653-BB33-A910E07D11B2}" type="datetime1">
              <a:rPr lang="en-US" smtClean="0"/>
              <a:pPr/>
              <a:t>7/4/2018</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565829"/>
            <a:ext cx="5943600" cy="4114800"/>
          </a:xfrm>
        </p:spPr>
        <p:txBody>
          <a:bodyPr anchor="b">
            <a:normAutofit/>
          </a:bodyPr>
          <a:lstStyle>
            <a:lvl1pPr>
              <a:lnSpc>
                <a:spcPct val="80000"/>
              </a:lnSpc>
              <a:defRPr sz="5400">
                <a:effectLst>
                  <a:outerShdw blurRad="38100" dist="25400" dir="18900000" algn="bl" rotWithShape="0">
                    <a:schemeClr val="bg1">
                      <a:alpha val="80000"/>
                    </a:schemeClr>
                  </a:outerShdw>
                </a:effectLst>
              </a:defRPr>
            </a:lvl1pPr>
          </a:lstStyle>
          <a:p>
            <a:r>
              <a:rPr lang="en-US"/>
              <a:t>Click to edit Master title style</a:t>
            </a:r>
            <a:endParaRPr lang="en-US" dirty="0"/>
          </a:p>
        </p:txBody>
      </p:sp>
      <p:sp>
        <p:nvSpPr>
          <p:cNvPr id="3" name="Text Placeholder 2"/>
          <p:cNvSpPr>
            <a:spLocks noGrp="1"/>
          </p:cNvSpPr>
          <p:nvPr>
            <p:ph type="body" idx="1"/>
          </p:nvPr>
        </p:nvSpPr>
        <p:spPr>
          <a:xfrm>
            <a:off x="1066801" y="5682343"/>
            <a:ext cx="5943600" cy="410547"/>
          </a:xfrm>
        </p:spPr>
        <p:txBody>
          <a:bodyPr>
            <a:normAutofit/>
          </a:bodyPr>
          <a:lstStyle>
            <a:lvl1pPr marL="0" indent="0">
              <a:spcBef>
                <a:spcPts val="0"/>
              </a:spcBef>
              <a:buNone/>
              <a:defRPr sz="2200" b="1" cap="all" baseline="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9" name="Rectangle 8"/>
          <p:cNvSpPr/>
          <p:nvPr userDrawn="1"/>
        </p:nvSpPr>
        <p:spPr>
          <a:xfrm>
            <a:off x="7707084"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hidden">
          <a:xfrm>
            <a:off x="7761948" y="283"/>
            <a:ext cx="4427508" cy="6856286"/>
          </a:xfrm>
          <a:prstGeom prst="rect">
            <a:avLst/>
          </a:prstGeom>
        </p:spPr>
      </p:pic>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5400" y="1825625"/>
            <a:ext cx="4724400" cy="4117975"/>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825625"/>
            <a:ext cx="4724400" cy="4117975"/>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C9EA1F43-559A-4B47-A959-EFB6142CA3A9}" type="datetime1">
              <a:rPr lang="en-US" smtClean="0"/>
              <a:pPr/>
              <a:t>7/4/2018</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5400" y="1828800"/>
            <a:ext cx="4727448" cy="641350"/>
          </a:xfrm>
        </p:spPr>
        <p:txBody>
          <a:bodyPr anchor="ctr">
            <a:normAutofit/>
          </a:bodyPr>
          <a:lstStyle>
            <a:lvl1pPr marL="0" indent="0">
              <a:spcBef>
                <a:spcPts val="0"/>
              </a:spcBef>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2470151"/>
            <a:ext cx="4727448" cy="347345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67628" y="1828800"/>
            <a:ext cx="4727448" cy="641350"/>
          </a:xfrm>
        </p:spPr>
        <p:txBody>
          <a:bodyPr anchor="ctr">
            <a:normAutofit/>
          </a:bodyPr>
          <a:lstStyle>
            <a:lvl1pPr marL="0" indent="0">
              <a:spcBef>
                <a:spcPts val="0"/>
              </a:spcBef>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69152" y="2470151"/>
            <a:ext cx="4727448" cy="347345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F1261AED-24AE-4AC7-940D-F7106D2788A3}" type="datetime1">
              <a:rPr lang="en-US" smtClean="0"/>
              <a:pPr/>
              <a:t>7/4/2018</a:t>
            </a:fld>
            <a:endParaRPr lang="en-US" dirty="0"/>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EC425771-5E10-4A19-AB0E-909293152332}" type="datetime1">
              <a:rPr lang="en-US" smtClean="0"/>
              <a:pPr/>
              <a:t>7/4/2018</a:t>
            </a:fld>
            <a:endParaRPr lang="en-US" dirty="0"/>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606FD5-B03F-45D5-A178-114C548C0032}" type="datetime1">
              <a:rPr lang="en-US" smtClean="0"/>
              <a:pPr/>
              <a:t>7/4/2018</a:t>
            </a:fld>
            <a:endParaRPr lang="en-US" dirty="0"/>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hidden">
          <a:xfrm>
            <a:off x="7766439" y="283"/>
            <a:ext cx="4435717" cy="6856286"/>
          </a:xfrm>
          <a:prstGeom prst="rect">
            <a:avLst/>
          </a:prstGeom>
        </p:spPr>
      </p:pic>
      <p:sp>
        <p:nvSpPr>
          <p:cNvPr id="2" name="Title 1"/>
          <p:cNvSpPr>
            <a:spLocks noGrp="1"/>
          </p:cNvSpPr>
          <p:nvPr>
            <p:ph type="title"/>
          </p:nvPr>
        </p:nvSpPr>
        <p:spPr>
          <a:xfrm>
            <a:off x="8229601" y="2514600"/>
            <a:ext cx="3474720" cy="1600200"/>
          </a:xfrm>
        </p:spPr>
        <p:txBody>
          <a:bodyPr anchor="b"/>
          <a:lstStyle>
            <a:lvl1pPr>
              <a:defRPr sz="3200">
                <a:solidFill>
                  <a:schemeClr val="accent1">
                    <a:lumMod val="7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790302" y="685800"/>
            <a:ext cx="6126480" cy="54864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29600" y="4343400"/>
            <a:ext cx="3474720" cy="1188720"/>
          </a:xfrm>
        </p:spPr>
        <p:txBody>
          <a:bodyPr>
            <a:normAutofit/>
          </a:bodyPr>
          <a:lstStyle>
            <a:lvl1pPr marL="0" indent="0">
              <a:spcBef>
                <a:spcPts val="8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0" name="Rectangle 9"/>
          <p:cNvSpPr/>
          <p:nvPr userDrawn="1"/>
        </p:nvSpPr>
        <p:spPr>
          <a:xfrm>
            <a:off x="7711702"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E8B012C0-B102-441D-AA86-2C80DFA84E68}" type="datetime1">
              <a:rPr lang="en-US" smtClean="0"/>
              <a:pPr/>
              <a:t>7/4/2018</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bwMode="hidden">
          <a:xfrm>
            <a:off x="7766439" y="283"/>
            <a:ext cx="4435717" cy="6856286"/>
          </a:xfrm>
          <a:prstGeom prst="rect">
            <a:avLst/>
          </a:prstGeom>
        </p:spPr>
      </p:pic>
      <p:sp>
        <p:nvSpPr>
          <p:cNvPr id="2" name="Title 1"/>
          <p:cNvSpPr>
            <a:spLocks noGrp="1"/>
          </p:cNvSpPr>
          <p:nvPr>
            <p:ph type="title"/>
          </p:nvPr>
        </p:nvSpPr>
        <p:spPr>
          <a:xfrm>
            <a:off x="8229600" y="2514600"/>
            <a:ext cx="3474720" cy="1600200"/>
          </a:xfrm>
        </p:spPr>
        <p:txBody>
          <a:bodyPr anchor="b"/>
          <a:lstStyle>
            <a:lvl1pPr>
              <a:defRPr sz="3200">
                <a:solidFill>
                  <a:schemeClr val="accent1">
                    <a:lumMod val="75000"/>
                  </a:schemeClr>
                </a:solidFill>
              </a:defRPr>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0" y="1325880"/>
            <a:ext cx="6858000" cy="4206240"/>
          </a:xfrm>
          <a:solidFill>
            <a:schemeClr val="bg2"/>
          </a:solidFill>
          <a:effectLst>
            <a:outerShdw blurRad="63500" sx="101000" sy="101000" algn="ctr" rotWithShape="0">
              <a:prstClr val="black">
                <a:alpha val="1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229600" y="4343400"/>
            <a:ext cx="3474720" cy="1188720"/>
          </a:xfrm>
        </p:spPr>
        <p:txBody>
          <a:bodyPr>
            <a:normAutofit/>
          </a:bodyPr>
          <a:lstStyle>
            <a:lvl1pPr marL="0" indent="0">
              <a:spcBef>
                <a:spcPts val="8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601E0B12-F9DE-47EF-A076-CF602073F1B2}" type="datetime1">
              <a:rPr lang="en-US" smtClean="0"/>
              <a:pPr/>
              <a:t>7/4/2018</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
        <p:nvSpPr>
          <p:cNvPr id="11" name="Rectangle 10"/>
          <p:cNvSpPr/>
          <p:nvPr userDrawn="1"/>
        </p:nvSpPr>
        <p:spPr>
          <a:xfrm>
            <a:off x="7711702"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0" y="381000"/>
            <a:ext cx="9601200" cy="11430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828800"/>
            <a:ext cx="9601200" cy="41148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295400" y="6419462"/>
            <a:ext cx="5181600" cy="238902"/>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556170" y="6419462"/>
            <a:ext cx="1351383" cy="238902"/>
          </a:xfrm>
          <a:prstGeom prst="rect">
            <a:avLst/>
          </a:prstGeom>
        </p:spPr>
        <p:txBody>
          <a:bodyPr vert="horz" lIns="91440" tIns="45720" rIns="91440" bIns="45720" rtlCol="0" anchor="ctr"/>
          <a:lstStyle>
            <a:lvl1pPr algn="r">
              <a:defRPr sz="1100">
                <a:solidFill>
                  <a:schemeClr val="tx1"/>
                </a:solidFill>
              </a:defRPr>
            </a:lvl1pPr>
          </a:lstStyle>
          <a:p>
            <a:fld id="{C8B93266-8FB4-430B-8AE3-3A53F50E1A0B}" type="datetime1">
              <a:rPr lang="en-US" smtClean="0"/>
              <a:pPr/>
              <a:t>7/4/2018</a:t>
            </a:fld>
            <a:endParaRPr lang="en-US" dirty="0"/>
          </a:p>
        </p:txBody>
      </p:sp>
      <p:sp>
        <p:nvSpPr>
          <p:cNvPr id="6" name="Slide Number Placeholder 5"/>
          <p:cNvSpPr>
            <a:spLocks noGrp="1"/>
          </p:cNvSpPr>
          <p:nvPr>
            <p:ph type="sldNum" sz="quarter" idx="4"/>
          </p:nvPr>
        </p:nvSpPr>
        <p:spPr>
          <a:xfrm>
            <a:off x="10198358" y="6419462"/>
            <a:ext cx="698241" cy="238902"/>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a:p>
        </p:txBody>
      </p:sp>
      <p:sp>
        <p:nvSpPr>
          <p:cNvPr id="8" name="Rectangle 7"/>
          <p:cNvSpPr/>
          <p:nvPr userDrawn="1"/>
        </p:nvSpPr>
        <p:spPr>
          <a:xfrm>
            <a:off x="0" y="6257036"/>
            <a:ext cx="12192000" cy="54864"/>
          </a:xfrm>
          <a:prstGeom prst="rect">
            <a:avLst/>
          </a:prstGeom>
          <a:ln>
            <a:noFill/>
          </a:ln>
          <a:effectLst>
            <a:innerShdw blurRad="25400" dist="12700" dir="162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cap="all" baseline="0">
          <a:solidFill>
            <a:schemeClr val="accent1"/>
          </a:solidFill>
          <a:effectLst>
            <a:outerShdw blurRad="38100" dist="25400" dir="18900000" algn="bl" rotWithShape="0">
              <a:schemeClr val="bg1">
                <a:alpha val="80000"/>
              </a:schemeClr>
            </a:outerShdw>
          </a:effectLst>
          <a:latin typeface="+mj-lt"/>
          <a:ea typeface="+mj-ea"/>
          <a:cs typeface="+mj-cs"/>
        </a:defRPr>
      </a:lvl1pPr>
    </p:titleStyle>
    <p:body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10"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Intelligent_agent"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Machine Learning Skyrmions</a:t>
            </a:r>
          </a:p>
        </p:txBody>
      </p:sp>
      <p:sp>
        <p:nvSpPr>
          <p:cNvPr id="3" name="Subtitle 2"/>
          <p:cNvSpPr>
            <a:spLocks noGrp="1"/>
          </p:cNvSpPr>
          <p:nvPr>
            <p:ph type="subTitle" idx="1"/>
          </p:nvPr>
        </p:nvSpPr>
        <p:spPr/>
        <p:txBody>
          <a:bodyPr/>
          <a:lstStyle/>
          <a:p>
            <a:r>
              <a:rPr lang="en-US" dirty="0">
                <a:solidFill>
                  <a:schemeClr val="accent1">
                    <a:lumMod val="75000"/>
                  </a:schemeClr>
                </a:solidFill>
              </a:rPr>
              <a:t>Vinit Kumar Singh (IIT Kharagpur)</a:t>
            </a:r>
          </a:p>
        </p:txBody>
      </p:sp>
    </p:spTree>
    <p:extLst>
      <p:ext uri="{BB962C8B-B14F-4D97-AF65-F5344CB8AC3E}">
        <p14:creationId xmlns:p14="http://schemas.microsoft.com/office/powerpoint/2010/main" val="353226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pic>
        <p:nvPicPr>
          <p:cNvPr id="1028" name="Picture 4" descr="Image result for classification machine learning">
            <a:extLst>
              <a:ext uri="{FF2B5EF4-FFF2-40B4-BE49-F238E27FC236}">
                <a16:creationId xmlns:a16="http://schemas.microsoft.com/office/drawing/2014/main" id="{7A72B619-209D-40C3-AF80-EC5D9C08FBF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95400" y="1774981"/>
            <a:ext cx="3810000" cy="35687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01AAC512-91D9-4530-92DC-86A9E06473B7}"/>
              </a:ext>
            </a:extLst>
          </p:cNvPr>
          <p:cNvSpPr txBox="1">
            <a:spLocks/>
          </p:cNvSpPr>
          <p:nvPr/>
        </p:nvSpPr>
        <p:spPr>
          <a:xfrm>
            <a:off x="5454126" y="1774981"/>
            <a:ext cx="5442473" cy="4168619"/>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400" kern="1200">
                <a:solidFill>
                  <a:schemeClr val="tx1"/>
                </a:solidFill>
                <a:latin typeface="+mn-lt"/>
                <a:ea typeface="+mn-ea"/>
                <a:cs typeface="+mn-cs"/>
              </a:defRPr>
            </a:lvl9pPr>
          </a:lstStyle>
          <a:p>
            <a:r>
              <a:rPr lang="en-US" dirty="0"/>
              <a:t>Deals with classification problems.</a:t>
            </a:r>
          </a:p>
          <a:p>
            <a:r>
              <a:rPr lang="en-US" dirty="0"/>
              <a:t>Determines boundary that classifies labelled clusters. </a:t>
            </a:r>
          </a:p>
          <a:p>
            <a:r>
              <a:rPr lang="en-US" dirty="0"/>
              <a:t>Example: </a:t>
            </a:r>
          </a:p>
          <a:p>
            <a:pPr lvl="1"/>
            <a:r>
              <a:rPr lang="en-US" dirty="0"/>
              <a:t>Spam Filters</a:t>
            </a:r>
          </a:p>
          <a:p>
            <a:pPr lvl="1"/>
            <a:r>
              <a:rPr lang="en-US" dirty="0"/>
              <a:t>Image classification</a:t>
            </a:r>
          </a:p>
        </p:txBody>
      </p:sp>
    </p:spTree>
    <p:extLst>
      <p:ext uri="{BB962C8B-B14F-4D97-AF65-F5344CB8AC3E}">
        <p14:creationId xmlns:p14="http://schemas.microsoft.com/office/powerpoint/2010/main" val="194610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 Function</a:t>
            </a:r>
          </a:p>
        </p:txBody>
      </p:sp>
      <p:sp>
        <p:nvSpPr>
          <p:cNvPr id="3" name="Content Placeholder 2"/>
          <p:cNvSpPr>
            <a:spLocks noGrp="1"/>
          </p:cNvSpPr>
          <p:nvPr>
            <p:ph idx="1"/>
          </p:nvPr>
        </p:nvSpPr>
        <p:spPr/>
        <p:txBody>
          <a:bodyPr/>
          <a:lstStyle/>
          <a:p>
            <a:r>
              <a:rPr lang="en-US" dirty="0"/>
              <a:t>Linear Regression</a:t>
            </a:r>
          </a:p>
          <a:p>
            <a:pPr marL="45720" indent="0">
              <a:buNone/>
            </a:pPr>
            <a:r>
              <a:rPr lang="en-US" dirty="0">
                <a:latin typeface="Symbol" panose="05050102010706020507" pitchFamily="18" charset="2"/>
              </a:rPr>
              <a:t>	 S</a:t>
            </a:r>
            <a:r>
              <a:rPr lang="en-US" dirty="0"/>
              <a:t>(Y</a:t>
            </a:r>
            <a:r>
              <a:rPr lang="en-US" baseline="-25000" dirty="0"/>
              <a:t>k</a:t>
            </a:r>
            <a:r>
              <a:rPr lang="en-US" dirty="0"/>
              <a:t>-Y)</a:t>
            </a:r>
            <a:r>
              <a:rPr lang="en-US" baseline="30000" dirty="0"/>
              <a:t>2</a:t>
            </a:r>
            <a:r>
              <a:rPr lang="en-IN" dirty="0"/>
              <a:t>        where Y=M*X</a:t>
            </a:r>
            <a:r>
              <a:rPr lang="en-IN" baseline="-25000" dirty="0"/>
              <a:t>k</a:t>
            </a:r>
            <a:r>
              <a:rPr lang="en-IN" dirty="0"/>
              <a:t>+C </a:t>
            </a:r>
          </a:p>
          <a:p>
            <a:r>
              <a:rPr lang="en-US" dirty="0"/>
              <a:t>General Machine Learning algorithms for prediction</a:t>
            </a:r>
          </a:p>
          <a:p>
            <a:pPr marL="45720" indent="0">
              <a:buNone/>
            </a:pPr>
            <a:r>
              <a:rPr lang="en-US" dirty="0"/>
              <a:t>		</a:t>
            </a:r>
            <a:r>
              <a:rPr lang="en-US" dirty="0">
                <a:latin typeface="Symbol" panose="05050102010706020507" pitchFamily="18" charset="2"/>
              </a:rPr>
              <a:t>S</a:t>
            </a:r>
            <a:r>
              <a:rPr lang="en-US" dirty="0"/>
              <a:t>(Y</a:t>
            </a:r>
            <a:r>
              <a:rPr lang="en-US" baseline="-25000" dirty="0"/>
              <a:t>predicted</a:t>
            </a:r>
            <a:r>
              <a:rPr lang="en-US" dirty="0"/>
              <a:t>-Y</a:t>
            </a:r>
            <a:r>
              <a:rPr lang="en-US" baseline="-25000" dirty="0"/>
              <a:t>actual</a:t>
            </a:r>
            <a:r>
              <a:rPr lang="en-US" dirty="0"/>
              <a:t>)</a:t>
            </a:r>
            <a:r>
              <a:rPr lang="en-US" baseline="30000" dirty="0"/>
              <a:t>2</a:t>
            </a:r>
            <a:endParaRPr lang="en-US" dirty="0"/>
          </a:p>
          <a:p>
            <a:r>
              <a:rPr lang="en-US" dirty="0">
                <a:solidFill>
                  <a:srgbClr val="FF0000"/>
                </a:solidFill>
              </a:rPr>
              <a:t>Logistic Regression</a:t>
            </a:r>
          </a:p>
          <a:p>
            <a:pPr marL="45720" indent="0">
              <a:buNone/>
            </a:pPr>
            <a:r>
              <a:rPr lang="en-US" dirty="0"/>
              <a:t>		</a:t>
            </a:r>
          </a:p>
        </p:txBody>
      </p:sp>
      <p:pic>
        <p:nvPicPr>
          <p:cNvPr id="5" name="Picture 4">
            <a:extLst>
              <a:ext uri="{FF2B5EF4-FFF2-40B4-BE49-F238E27FC236}">
                <a16:creationId xmlns:a16="http://schemas.microsoft.com/office/drawing/2014/main" id="{7777EAAD-9499-433E-9516-395E654DA4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7859" y="4145403"/>
            <a:ext cx="5969307" cy="1041454"/>
          </a:xfrm>
          <a:prstGeom prst="rect">
            <a:avLst/>
          </a:prstGeom>
        </p:spPr>
      </p:pic>
    </p:spTree>
    <p:extLst>
      <p:ext uri="{BB962C8B-B14F-4D97-AF65-F5344CB8AC3E}">
        <p14:creationId xmlns:p14="http://schemas.microsoft.com/office/powerpoint/2010/main" val="4165963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a:t>
            </a:r>
          </a:p>
        </p:txBody>
      </p:sp>
      <p:sp>
        <p:nvSpPr>
          <p:cNvPr id="13" name="Content Placeholder 2">
            <a:extLst>
              <a:ext uri="{FF2B5EF4-FFF2-40B4-BE49-F238E27FC236}">
                <a16:creationId xmlns:a16="http://schemas.microsoft.com/office/drawing/2014/main" id="{7AFCFCB2-EA3F-42D3-8291-DCA6BDF81661}"/>
              </a:ext>
            </a:extLst>
          </p:cNvPr>
          <p:cNvSpPr txBox="1">
            <a:spLocks/>
          </p:cNvSpPr>
          <p:nvPr/>
        </p:nvSpPr>
        <p:spPr>
          <a:xfrm>
            <a:off x="5550946" y="1818042"/>
            <a:ext cx="5356412" cy="3291840"/>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400" kern="1200">
                <a:solidFill>
                  <a:schemeClr val="tx1"/>
                </a:solidFill>
                <a:latin typeface="+mn-lt"/>
                <a:ea typeface="+mn-ea"/>
                <a:cs typeface="+mn-cs"/>
              </a:defRPr>
            </a:lvl9pPr>
          </a:lstStyle>
          <a:p>
            <a:endParaRPr lang="en-US" dirty="0"/>
          </a:p>
        </p:txBody>
      </p:sp>
      <p:sp>
        <p:nvSpPr>
          <p:cNvPr id="14" name="Content Placeholder 2">
            <a:extLst>
              <a:ext uri="{FF2B5EF4-FFF2-40B4-BE49-F238E27FC236}">
                <a16:creationId xmlns:a16="http://schemas.microsoft.com/office/drawing/2014/main" id="{004AED55-50DE-4462-8D58-36907DA7271C}"/>
              </a:ext>
            </a:extLst>
          </p:cNvPr>
          <p:cNvSpPr txBox="1">
            <a:spLocks/>
          </p:cNvSpPr>
          <p:nvPr/>
        </p:nvSpPr>
        <p:spPr>
          <a:xfrm>
            <a:off x="6203579" y="1818042"/>
            <a:ext cx="5442473" cy="4168619"/>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400" kern="1200">
                <a:solidFill>
                  <a:schemeClr val="tx1"/>
                </a:solidFill>
                <a:latin typeface="+mn-lt"/>
                <a:ea typeface="+mn-ea"/>
                <a:cs typeface="+mn-cs"/>
              </a:defRPr>
            </a:lvl9pPr>
          </a:lstStyle>
          <a:p>
            <a:r>
              <a:rPr lang="en-US" b="1" dirty="0"/>
              <a:t>Gradient descent</a:t>
            </a:r>
            <a:r>
              <a:rPr lang="en-US" dirty="0"/>
              <a:t> is a first-order iterative optimization algorithm for finding the minimum of a function</a:t>
            </a:r>
          </a:p>
          <a:p>
            <a:pPr marL="45720" indent="0">
              <a:buNone/>
            </a:pPr>
            <a:r>
              <a:rPr lang="en-US" dirty="0"/>
              <a:t>	</a:t>
            </a:r>
          </a:p>
          <a:p>
            <a:endParaRPr lang="en-US" dirty="0"/>
          </a:p>
        </p:txBody>
      </p:sp>
      <p:pic>
        <p:nvPicPr>
          <p:cNvPr id="27" name="Picture 26">
            <a:extLst>
              <a:ext uri="{FF2B5EF4-FFF2-40B4-BE49-F238E27FC236}">
                <a16:creationId xmlns:a16="http://schemas.microsoft.com/office/drawing/2014/main" id="{81CD941E-76D9-4D5D-90AA-31DFF2C2F2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48872" y="3754419"/>
            <a:ext cx="4927833" cy="2303762"/>
          </a:xfrm>
          <a:prstGeom prst="rect">
            <a:avLst/>
          </a:prstGeom>
        </p:spPr>
      </p:pic>
      <p:pic>
        <p:nvPicPr>
          <p:cNvPr id="31" name="Picture 30">
            <a:extLst>
              <a:ext uri="{FF2B5EF4-FFF2-40B4-BE49-F238E27FC236}">
                <a16:creationId xmlns:a16="http://schemas.microsoft.com/office/drawing/2014/main" id="{7CED5CAC-C4CA-4C43-9E5E-8C4411B503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341" y="1896782"/>
            <a:ext cx="5929596" cy="3213100"/>
          </a:xfrm>
          <a:prstGeom prst="rect">
            <a:avLst/>
          </a:prstGeom>
        </p:spPr>
      </p:pic>
      <p:pic>
        <p:nvPicPr>
          <p:cNvPr id="33" name="Picture 32">
            <a:extLst>
              <a:ext uri="{FF2B5EF4-FFF2-40B4-BE49-F238E27FC236}">
                <a16:creationId xmlns:a16="http://schemas.microsoft.com/office/drawing/2014/main" id="{D53FC7D1-DEBE-40A9-9F98-02137A7F22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4262" y="2777516"/>
            <a:ext cx="4601105" cy="651484"/>
          </a:xfrm>
          <a:prstGeom prst="rect">
            <a:avLst/>
          </a:prstGeom>
        </p:spPr>
      </p:pic>
    </p:spTree>
    <p:extLst>
      <p:ext uri="{BB962C8B-B14F-4D97-AF65-F5344CB8AC3E}">
        <p14:creationId xmlns:p14="http://schemas.microsoft.com/office/powerpoint/2010/main" val="4113711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networks</a:t>
            </a:r>
          </a:p>
        </p:txBody>
      </p:sp>
      <p:sp>
        <p:nvSpPr>
          <p:cNvPr id="3" name="Text Placeholder 2"/>
          <p:cNvSpPr>
            <a:spLocks noGrp="1"/>
          </p:cNvSpPr>
          <p:nvPr>
            <p:ph type="body" idx="1"/>
          </p:nvPr>
        </p:nvSpPr>
        <p:spPr/>
        <p:txBody>
          <a:bodyPr/>
          <a:lstStyle/>
          <a:p>
            <a:endParaRPr lang="en-US" dirty="0"/>
          </a:p>
        </p:txBody>
      </p:sp>
      <p:pic>
        <p:nvPicPr>
          <p:cNvPr id="4" name="Picture 2" descr="Image result for neural networks">
            <a:extLst>
              <a:ext uri="{FF2B5EF4-FFF2-40B4-BE49-F238E27FC236}">
                <a16:creationId xmlns:a16="http://schemas.microsoft.com/office/drawing/2014/main" id="{84CE8814-CA26-43C4-B7CC-6C246020B3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6662" y="1903966"/>
            <a:ext cx="2857500" cy="3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396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399" y="110412"/>
            <a:ext cx="9601200" cy="1143000"/>
          </a:xfrm>
        </p:spPr>
        <p:txBody>
          <a:bodyPr/>
          <a:lstStyle/>
          <a:p>
            <a:r>
              <a:rPr lang="en-US" dirty="0"/>
              <a:t>Why Neural Network</a:t>
            </a:r>
          </a:p>
        </p:txBody>
      </p:sp>
      <p:pic>
        <p:nvPicPr>
          <p:cNvPr id="2050" name="Picture 2" descr="Image result for logistic regression">
            <a:extLst>
              <a:ext uri="{FF2B5EF4-FFF2-40B4-BE49-F238E27FC236}">
                <a16:creationId xmlns:a16="http://schemas.microsoft.com/office/drawing/2014/main" id="{B432A2D7-2D4E-4DF1-8ECF-B5A872C2A0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5662" y="1524000"/>
            <a:ext cx="5400675" cy="4400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219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behind neural network</a:t>
            </a:r>
          </a:p>
        </p:txBody>
      </p:sp>
      <p:sp>
        <p:nvSpPr>
          <p:cNvPr id="3" name="Content Placeholder 2"/>
          <p:cNvSpPr>
            <a:spLocks noGrp="1"/>
          </p:cNvSpPr>
          <p:nvPr>
            <p:ph idx="1"/>
          </p:nvPr>
        </p:nvSpPr>
        <p:spPr/>
        <p:txBody>
          <a:bodyPr/>
          <a:lstStyle/>
          <a:p>
            <a:r>
              <a:rPr lang="en-US" dirty="0"/>
              <a:t>Brain – processes data through interconnected neurons</a:t>
            </a:r>
          </a:p>
          <a:p>
            <a:r>
              <a:rPr lang="en-US" dirty="0"/>
              <a:t>Learns from experiences</a:t>
            </a:r>
          </a:p>
          <a:p>
            <a:r>
              <a:rPr lang="en-US" dirty="0"/>
              <a:t>Though brain has more complicated architecture. </a:t>
            </a:r>
          </a:p>
        </p:txBody>
      </p:sp>
    </p:spTree>
    <p:extLst>
      <p:ext uri="{BB962C8B-B14F-4D97-AF65-F5344CB8AC3E}">
        <p14:creationId xmlns:p14="http://schemas.microsoft.com/office/powerpoint/2010/main" val="469324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343293"/>
            <a:ext cx="9601200" cy="1143000"/>
          </a:xfrm>
        </p:spPr>
        <p:txBody>
          <a:bodyPr/>
          <a:lstStyle/>
          <a:p>
            <a:r>
              <a:rPr lang="en-US" dirty="0"/>
              <a:t>perceptron</a:t>
            </a:r>
          </a:p>
        </p:txBody>
      </p:sp>
      <p:sp>
        <p:nvSpPr>
          <p:cNvPr id="3" name="Content Placeholder 2"/>
          <p:cNvSpPr>
            <a:spLocks noGrp="1"/>
          </p:cNvSpPr>
          <p:nvPr>
            <p:ph idx="1"/>
          </p:nvPr>
        </p:nvSpPr>
        <p:spPr>
          <a:xfrm>
            <a:off x="1295399" y="1513467"/>
            <a:ext cx="9601200" cy="4210174"/>
          </a:xfrm>
        </p:spPr>
        <p:txBody>
          <a:bodyPr/>
          <a:lstStyle/>
          <a:p>
            <a:r>
              <a:rPr lang="en-US" dirty="0"/>
              <a:t>Machine’s equivalent of neuron</a:t>
            </a:r>
          </a:p>
          <a:p>
            <a:endParaRPr lang="en-US" dirty="0"/>
          </a:p>
        </p:txBody>
      </p:sp>
      <p:pic>
        <p:nvPicPr>
          <p:cNvPr id="5122" name="Picture 2" descr="Image result for perceptron">
            <a:extLst>
              <a:ext uri="{FF2B5EF4-FFF2-40B4-BE49-F238E27FC236}">
                <a16:creationId xmlns:a16="http://schemas.microsoft.com/office/drawing/2014/main" id="{AF60B9A0-D199-48ED-AF36-47A1617E91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4042" y="2356702"/>
            <a:ext cx="6219825" cy="28652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898FB2A-6E8D-417B-82D3-C63EE71AAA17}"/>
              </a:ext>
            </a:extLst>
          </p:cNvPr>
          <p:cNvSpPr txBox="1"/>
          <p:nvPr/>
        </p:nvSpPr>
        <p:spPr>
          <a:xfrm>
            <a:off x="8332510" y="3496942"/>
            <a:ext cx="3495487" cy="584775"/>
          </a:xfrm>
          <a:prstGeom prst="rect">
            <a:avLst/>
          </a:prstGeom>
          <a:noFill/>
        </p:spPr>
        <p:txBody>
          <a:bodyPr wrap="square" rtlCol="0">
            <a:spAutoFit/>
          </a:bodyPr>
          <a:lstStyle/>
          <a:p>
            <a:r>
              <a:rPr lang="en-IN" sz="3200" dirty="0"/>
              <a:t>Y=A(WX</a:t>
            </a:r>
            <a:r>
              <a:rPr lang="en-IN" sz="3200" baseline="30000" dirty="0"/>
              <a:t>T</a:t>
            </a:r>
            <a:r>
              <a:rPr lang="en-IN" sz="3200" dirty="0"/>
              <a:t>)</a:t>
            </a:r>
          </a:p>
        </p:txBody>
      </p:sp>
      <p:pic>
        <p:nvPicPr>
          <p:cNvPr id="6" name="Picture 5">
            <a:extLst>
              <a:ext uri="{FF2B5EF4-FFF2-40B4-BE49-F238E27FC236}">
                <a16:creationId xmlns:a16="http://schemas.microsoft.com/office/drawing/2014/main" id="{10A6D7B1-96C1-4827-88F6-9B4D14C005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7328" y="484937"/>
            <a:ext cx="3591693" cy="2482679"/>
          </a:xfrm>
          <a:prstGeom prst="rect">
            <a:avLst/>
          </a:prstGeom>
        </p:spPr>
      </p:pic>
      <p:pic>
        <p:nvPicPr>
          <p:cNvPr id="8" name="Picture 7">
            <a:extLst>
              <a:ext uri="{FF2B5EF4-FFF2-40B4-BE49-F238E27FC236}">
                <a16:creationId xmlns:a16="http://schemas.microsoft.com/office/drawing/2014/main" id="{302267BB-1D4E-49B8-B1A1-ABF0F879FC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7236" y="4410803"/>
            <a:ext cx="1700722" cy="983751"/>
          </a:xfrm>
          <a:prstGeom prst="rect">
            <a:avLst/>
          </a:prstGeom>
        </p:spPr>
      </p:pic>
    </p:spTree>
    <p:extLst>
      <p:ext uri="{BB962C8B-B14F-4D97-AF65-F5344CB8AC3E}">
        <p14:creationId xmlns:p14="http://schemas.microsoft.com/office/powerpoint/2010/main" val="3208142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a:t>
            </a:r>
          </a:p>
        </p:txBody>
      </p:sp>
      <p:pic>
        <p:nvPicPr>
          <p:cNvPr id="4" name="Picture 3">
            <a:extLst>
              <a:ext uri="{FF2B5EF4-FFF2-40B4-BE49-F238E27FC236}">
                <a16:creationId xmlns:a16="http://schemas.microsoft.com/office/drawing/2014/main" id="{ED9B1EBA-4A37-45A7-A47D-92A42FC9AC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0097" y="1969358"/>
            <a:ext cx="6195597" cy="3200677"/>
          </a:xfrm>
          <a:prstGeom prst="rect">
            <a:avLst/>
          </a:prstGeom>
        </p:spPr>
      </p:pic>
      <p:pic>
        <p:nvPicPr>
          <p:cNvPr id="10" name="Picture 9">
            <a:extLst>
              <a:ext uri="{FF2B5EF4-FFF2-40B4-BE49-F238E27FC236}">
                <a16:creationId xmlns:a16="http://schemas.microsoft.com/office/drawing/2014/main" id="{963D65A9-D037-47D3-B385-2C9EE4182B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0097" y="1828662"/>
            <a:ext cx="7317269" cy="3200676"/>
          </a:xfrm>
          <a:prstGeom prst="rect">
            <a:avLst/>
          </a:prstGeom>
        </p:spPr>
      </p:pic>
      <p:sp>
        <p:nvSpPr>
          <p:cNvPr id="11" name="TextBox 10">
            <a:extLst>
              <a:ext uri="{FF2B5EF4-FFF2-40B4-BE49-F238E27FC236}">
                <a16:creationId xmlns:a16="http://schemas.microsoft.com/office/drawing/2014/main" id="{654C4F70-2349-49A6-BD86-7FA72945B8DF}"/>
              </a:ext>
            </a:extLst>
          </p:cNvPr>
          <p:cNvSpPr txBox="1"/>
          <p:nvPr/>
        </p:nvSpPr>
        <p:spPr>
          <a:xfrm>
            <a:off x="8999484" y="3277308"/>
            <a:ext cx="3495487" cy="584775"/>
          </a:xfrm>
          <a:prstGeom prst="rect">
            <a:avLst/>
          </a:prstGeom>
          <a:noFill/>
        </p:spPr>
        <p:txBody>
          <a:bodyPr wrap="square" rtlCol="0">
            <a:spAutoFit/>
          </a:bodyPr>
          <a:lstStyle/>
          <a:p>
            <a:r>
              <a:rPr lang="en-IN" sz="3200" dirty="0"/>
              <a:t>Y=A(WX</a:t>
            </a:r>
            <a:r>
              <a:rPr lang="en-IN" sz="3200" baseline="30000" dirty="0"/>
              <a:t>T</a:t>
            </a:r>
            <a:r>
              <a:rPr lang="en-IN" sz="3200" dirty="0"/>
              <a:t>)</a:t>
            </a:r>
          </a:p>
        </p:txBody>
      </p:sp>
    </p:spTree>
    <p:extLst>
      <p:ext uri="{BB962C8B-B14F-4D97-AF65-F5344CB8AC3E}">
        <p14:creationId xmlns:p14="http://schemas.microsoft.com/office/powerpoint/2010/main" val="3264893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343292"/>
            <a:ext cx="9601200" cy="1143000"/>
          </a:xfrm>
        </p:spPr>
        <p:txBody>
          <a:bodyPr/>
          <a:lstStyle/>
          <a:p>
            <a:r>
              <a:rPr lang="en-US" dirty="0"/>
              <a:t>Activation function</a:t>
            </a:r>
          </a:p>
        </p:txBody>
      </p:sp>
      <p:sp>
        <p:nvSpPr>
          <p:cNvPr id="3" name="Content Placeholder 2"/>
          <p:cNvSpPr>
            <a:spLocks noGrp="1"/>
          </p:cNvSpPr>
          <p:nvPr>
            <p:ph idx="1"/>
          </p:nvPr>
        </p:nvSpPr>
        <p:spPr>
          <a:xfrm>
            <a:off x="1295400" y="1828800"/>
            <a:ext cx="9601200" cy="1376654"/>
          </a:xfrm>
        </p:spPr>
        <p:txBody>
          <a:bodyPr>
            <a:normAutofit/>
          </a:bodyPr>
          <a:lstStyle/>
          <a:p>
            <a:r>
              <a:rPr lang="en-US" dirty="0"/>
              <a:t>Adds the non-linearity to the neural network.</a:t>
            </a:r>
          </a:p>
          <a:p>
            <a:r>
              <a:rPr lang="en-US" dirty="0"/>
              <a:t>Most popular being the ReLu function. </a:t>
            </a:r>
          </a:p>
          <a:p>
            <a:r>
              <a:rPr lang="en-US" dirty="0"/>
              <a:t>Makes Neural Networks learn any non-linear function.</a:t>
            </a:r>
          </a:p>
          <a:p>
            <a:endParaRPr lang="en-US" dirty="0"/>
          </a:p>
        </p:txBody>
      </p:sp>
      <p:pic>
        <p:nvPicPr>
          <p:cNvPr id="5" name="Picture 4">
            <a:extLst>
              <a:ext uri="{FF2B5EF4-FFF2-40B4-BE49-F238E27FC236}">
                <a16:creationId xmlns:a16="http://schemas.microsoft.com/office/drawing/2014/main" id="{89639765-4B51-4E17-84A7-B8FA41929A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8260" y="3375655"/>
            <a:ext cx="2209992" cy="1531753"/>
          </a:xfrm>
          <a:prstGeom prst="rect">
            <a:avLst/>
          </a:prstGeom>
        </p:spPr>
      </p:pic>
      <p:pic>
        <p:nvPicPr>
          <p:cNvPr id="7" name="Picture 6">
            <a:extLst>
              <a:ext uri="{FF2B5EF4-FFF2-40B4-BE49-F238E27FC236}">
                <a16:creationId xmlns:a16="http://schemas.microsoft.com/office/drawing/2014/main" id="{2B142DCA-2A72-4486-844C-213EF56706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5342" y="3429000"/>
            <a:ext cx="2171888" cy="1524132"/>
          </a:xfrm>
          <a:prstGeom prst="rect">
            <a:avLst/>
          </a:prstGeom>
        </p:spPr>
      </p:pic>
      <p:pic>
        <p:nvPicPr>
          <p:cNvPr id="9" name="Picture 8">
            <a:extLst>
              <a:ext uri="{FF2B5EF4-FFF2-40B4-BE49-F238E27FC236}">
                <a16:creationId xmlns:a16="http://schemas.microsoft.com/office/drawing/2014/main" id="{7FB939DE-E486-4B37-B986-36C494B9BE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3939" y="3474724"/>
            <a:ext cx="2217612" cy="1432684"/>
          </a:xfrm>
          <a:prstGeom prst="rect">
            <a:avLst/>
          </a:prstGeom>
        </p:spPr>
      </p:pic>
      <p:sp>
        <p:nvSpPr>
          <p:cNvPr id="11" name="TextBox 10">
            <a:extLst>
              <a:ext uri="{FF2B5EF4-FFF2-40B4-BE49-F238E27FC236}">
                <a16:creationId xmlns:a16="http://schemas.microsoft.com/office/drawing/2014/main" id="{190C4FC6-10B6-49B1-8086-C1FF150837F0}"/>
              </a:ext>
            </a:extLst>
          </p:cNvPr>
          <p:cNvSpPr txBox="1"/>
          <p:nvPr/>
        </p:nvSpPr>
        <p:spPr>
          <a:xfrm>
            <a:off x="2043953" y="5077609"/>
            <a:ext cx="1839557" cy="369332"/>
          </a:xfrm>
          <a:prstGeom prst="rect">
            <a:avLst/>
          </a:prstGeom>
          <a:noFill/>
        </p:spPr>
        <p:txBody>
          <a:bodyPr wrap="square" rtlCol="0">
            <a:spAutoFit/>
          </a:bodyPr>
          <a:lstStyle/>
          <a:p>
            <a:r>
              <a:rPr lang="en-IN" dirty="0"/>
              <a:t>Y=sinh(X)</a:t>
            </a:r>
          </a:p>
        </p:txBody>
      </p:sp>
      <p:sp>
        <p:nvSpPr>
          <p:cNvPr id="12" name="TextBox 11">
            <a:extLst>
              <a:ext uri="{FF2B5EF4-FFF2-40B4-BE49-F238E27FC236}">
                <a16:creationId xmlns:a16="http://schemas.microsoft.com/office/drawing/2014/main" id="{92451475-8955-4B79-B892-84FC62BD9C78}"/>
              </a:ext>
            </a:extLst>
          </p:cNvPr>
          <p:cNvSpPr txBox="1"/>
          <p:nvPr/>
        </p:nvSpPr>
        <p:spPr>
          <a:xfrm>
            <a:off x="4928795" y="5077609"/>
            <a:ext cx="1839557" cy="369332"/>
          </a:xfrm>
          <a:prstGeom prst="rect">
            <a:avLst/>
          </a:prstGeom>
          <a:noFill/>
        </p:spPr>
        <p:txBody>
          <a:bodyPr wrap="square" rtlCol="0">
            <a:spAutoFit/>
          </a:bodyPr>
          <a:lstStyle/>
          <a:p>
            <a:r>
              <a:rPr lang="en-IN" dirty="0"/>
              <a:t>Y=tanh(X)</a:t>
            </a:r>
          </a:p>
        </p:txBody>
      </p:sp>
      <p:sp>
        <p:nvSpPr>
          <p:cNvPr id="13" name="TextBox 12">
            <a:extLst>
              <a:ext uri="{FF2B5EF4-FFF2-40B4-BE49-F238E27FC236}">
                <a16:creationId xmlns:a16="http://schemas.microsoft.com/office/drawing/2014/main" id="{73D340CE-5D5D-462A-85BF-85D651F1CB04}"/>
              </a:ext>
            </a:extLst>
          </p:cNvPr>
          <p:cNvSpPr txBox="1"/>
          <p:nvPr/>
        </p:nvSpPr>
        <p:spPr>
          <a:xfrm>
            <a:off x="7813637" y="5077609"/>
            <a:ext cx="1839557" cy="646331"/>
          </a:xfrm>
          <a:prstGeom prst="rect">
            <a:avLst/>
          </a:prstGeom>
          <a:noFill/>
        </p:spPr>
        <p:txBody>
          <a:bodyPr wrap="square" rtlCol="0">
            <a:spAutoFit/>
          </a:bodyPr>
          <a:lstStyle/>
          <a:p>
            <a:r>
              <a:rPr lang="en-IN" dirty="0"/>
              <a:t>Y=ReLU(X)</a:t>
            </a:r>
          </a:p>
          <a:p>
            <a:r>
              <a:rPr lang="en-IN" dirty="0"/>
              <a:t>Y=(X+|X|)/2</a:t>
            </a:r>
          </a:p>
        </p:txBody>
      </p:sp>
    </p:spTree>
    <p:extLst>
      <p:ext uri="{BB962C8B-B14F-4D97-AF65-F5344CB8AC3E}">
        <p14:creationId xmlns:p14="http://schemas.microsoft.com/office/powerpoint/2010/main" val="1154711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Unsupervised learning</a:t>
            </a:r>
          </a:p>
        </p:txBody>
      </p:sp>
      <p:sp>
        <p:nvSpPr>
          <p:cNvPr id="3" name="Content Placeholder 2"/>
          <p:cNvSpPr>
            <a:spLocks noGrp="1"/>
          </p:cNvSpPr>
          <p:nvPr>
            <p:ph idx="1"/>
          </p:nvPr>
        </p:nvSpPr>
        <p:spPr>
          <a:xfrm>
            <a:off x="1295400" y="1818043"/>
            <a:ext cx="9601200" cy="4114800"/>
          </a:xfrm>
        </p:spPr>
        <p:txBody>
          <a:bodyPr/>
          <a:lstStyle/>
          <a:p>
            <a:r>
              <a:rPr lang="en-US" b="1" dirty="0"/>
              <a:t>Unsupervised learning</a:t>
            </a:r>
            <a:r>
              <a:rPr lang="en-US" dirty="0"/>
              <a:t> is a type of </a:t>
            </a:r>
            <a:r>
              <a:rPr lang="en-US" b="1" dirty="0"/>
              <a:t>machine learning</a:t>
            </a:r>
            <a:r>
              <a:rPr lang="en-US" dirty="0"/>
              <a:t> algorithm used to draw inferences from datasets consisting of input data without labeled responses.</a:t>
            </a:r>
          </a:p>
          <a:p>
            <a:r>
              <a:rPr lang="en-US" dirty="0"/>
              <a:t>Clustering</a:t>
            </a:r>
          </a:p>
          <a:p>
            <a:r>
              <a:rPr lang="en-US" dirty="0"/>
              <a:t>Principal Component Analysis</a:t>
            </a:r>
          </a:p>
          <a:p>
            <a:r>
              <a:rPr lang="en-US" dirty="0"/>
              <a:t>Autoencoder</a:t>
            </a:r>
          </a:p>
          <a:p>
            <a:r>
              <a:rPr lang="en-US" dirty="0"/>
              <a:t>Anomaly Detection</a:t>
            </a:r>
          </a:p>
          <a:p>
            <a:r>
              <a:rPr lang="en-US" dirty="0"/>
              <a:t>Generative Adversarial Network (GAN)</a:t>
            </a:r>
          </a:p>
        </p:txBody>
      </p:sp>
    </p:spTree>
    <p:extLst>
      <p:ext uri="{BB962C8B-B14F-4D97-AF65-F5344CB8AC3E}">
        <p14:creationId xmlns:p14="http://schemas.microsoft.com/office/powerpoint/2010/main" val="2700287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dirty="0"/>
              <a:t>Machine Learning and Physics</a:t>
            </a:r>
          </a:p>
          <a:p>
            <a:r>
              <a:rPr lang="en-US" dirty="0"/>
              <a:t>Basics of Machine Learning</a:t>
            </a:r>
          </a:p>
          <a:p>
            <a:r>
              <a:rPr lang="en-US" dirty="0"/>
              <a:t>Supervised Learning</a:t>
            </a:r>
          </a:p>
          <a:p>
            <a:r>
              <a:rPr lang="en-US" dirty="0"/>
              <a:t>Neural Networks</a:t>
            </a:r>
          </a:p>
          <a:p>
            <a:r>
              <a:rPr lang="en-US" dirty="0"/>
              <a:t>Unsupervised Learning</a:t>
            </a:r>
          </a:p>
          <a:p>
            <a:r>
              <a:rPr lang="en-US" dirty="0"/>
              <a:t>Convolutional Neural Network</a:t>
            </a:r>
          </a:p>
          <a:p>
            <a:r>
              <a:rPr lang="en-US" dirty="0"/>
              <a:t>Machine Learning Skyrmion</a:t>
            </a:r>
          </a:p>
          <a:p>
            <a:endParaRPr lang="en-US" dirty="0"/>
          </a:p>
          <a:p>
            <a:endParaRPr lang="en-US" dirty="0"/>
          </a:p>
        </p:txBody>
      </p:sp>
    </p:spTree>
    <p:extLst>
      <p:ext uri="{BB962C8B-B14F-4D97-AF65-F5344CB8AC3E}">
        <p14:creationId xmlns:p14="http://schemas.microsoft.com/office/powerpoint/2010/main" val="14246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a:t>
            </a:r>
          </a:p>
        </p:txBody>
      </p:sp>
      <p:pic>
        <p:nvPicPr>
          <p:cNvPr id="5" name="Picture 4">
            <a:extLst>
              <a:ext uri="{FF2B5EF4-FFF2-40B4-BE49-F238E27FC236}">
                <a16:creationId xmlns:a16="http://schemas.microsoft.com/office/drawing/2014/main" id="{49165D36-C0A5-4613-95C4-1CBE0A100C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760" y="1864204"/>
            <a:ext cx="5020235" cy="3843707"/>
          </a:xfrm>
          <a:prstGeom prst="rect">
            <a:avLst/>
          </a:prstGeom>
        </p:spPr>
      </p:pic>
      <p:pic>
        <p:nvPicPr>
          <p:cNvPr id="7" name="Picture 6">
            <a:extLst>
              <a:ext uri="{FF2B5EF4-FFF2-40B4-BE49-F238E27FC236}">
                <a16:creationId xmlns:a16="http://schemas.microsoft.com/office/drawing/2014/main" id="{B3235922-3690-4A0F-8051-7303E4B2F4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9024" y="1864204"/>
            <a:ext cx="5013933" cy="3827033"/>
          </a:xfrm>
          <a:prstGeom prst="rect">
            <a:avLst/>
          </a:prstGeom>
        </p:spPr>
      </p:pic>
      <p:cxnSp>
        <p:nvCxnSpPr>
          <p:cNvPr id="9" name="Straight Arrow Connector 8">
            <a:extLst>
              <a:ext uri="{FF2B5EF4-FFF2-40B4-BE49-F238E27FC236}">
                <a16:creationId xmlns:a16="http://schemas.microsoft.com/office/drawing/2014/main" id="{08B1AC55-8DB6-4CA4-AE42-C6CF833D46C7}"/>
              </a:ext>
            </a:extLst>
          </p:cNvPr>
          <p:cNvCxnSpPr/>
          <p:nvPr/>
        </p:nvCxnSpPr>
        <p:spPr>
          <a:xfrm>
            <a:off x="5475642" y="3777720"/>
            <a:ext cx="101121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3665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 Examples</a:t>
            </a:r>
          </a:p>
        </p:txBody>
      </p:sp>
      <p:sp>
        <p:nvSpPr>
          <p:cNvPr id="6" name="Content Placeholder 2">
            <a:extLst>
              <a:ext uri="{FF2B5EF4-FFF2-40B4-BE49-F238E27FC236}">
                <a16:creationId xmlns:a16="http://schemas.microsoft.com/office/drawing/2014/main" id="{3DA23720-DCE3-4093-8951-6272E2CFBC2F}"/>
              </a:ext>
            </a:extLst>
          </p:cNvPr>
          <p:cNvSpPr>
            <a:spLocks noGrp="1"/>
          </p:cNvSpPr>
          <p:nvPr>
            <p:ph idx="1"/>
          </p:nvPr>
        </p:nvSpPr>
        <p:spPr>
          <a:xfrm>
            <a:off x="1295400" y="1818043"/>
            <a:ext cx="9601200" cy="4114800"/>
          </a:xfrm>
        </p:spPr>
        <p:txBody>
          <a:bodyPr/>
          <a:lstStyle/>
          <a:p>
            <a:r>
              <a:rPr lang="en-US" dirty="0"/>
              <a:t>Astronomical Data Analysis</a:t>
            </a:r>
          </a:p>
          <a:p>
            <a:r>
              <a:rPr lang="en-US" dirty="0"/>
              <a:t>Organize computer clusters</a:t>
            </a:r>
          </a:p>
          <a:p>
            <a:r>
              <a:rPr lang="en-US" dirty="0"/>
              <a:t>Social Network Analysis</a:t>
            </a:r>
          </a:p>
          <a:p>
            <a:r>
              <a:rPr lang="en-US" dirty="0"/>
              <a:t>Market Segmentation</a:t>
            </a:r>
          </a:p>
          <a:p>
            <a:r>
              <a:rPr lang="en-US" dirty="0"/>
              <a:t>Predicting heredity by analyzing their genetic code.</a:t>
            </a:r>
          </a:p>
          <a:p>
            <a:endParaRPr lang="en-US" dirty="0"/>
          </a:p>
          <a:p>
            <a:endParaRPr lang="en-US" dirty="0"/>
          </a:p>
        </p:txBody>
      </p:sp>
    </p:spTree>
    <p:extLst>
      <p:ext uri="{BB962C8B-B14F-4D97-AF65-F5344CB8AC3E}">
        <p14:creationId xmlns:p14="http://schemas.microsoft.com/office/powerpoint/2010/main" val="1662875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Clustering</a:t>
            </a:r>
          </a:p>
        </p:txBody>
      </p:sp>
      <p:sp>
        <p:nvSpPr>
          <p:cNvPr id="6" name="Content Placeholder 2">
            <a:extLst>
              <a:ext uri="{FF2B5EF4-FFF2-40B4-BE49-F238E27FC236}">
                <a16:creationId xmlns:a16="http://schemas.microsoft.com/office/drawing/2014/main" id="{3DA23720-DCE3-4093-8951-6272E2CFBC2F}"/>
              </a:ext>
            </a:extLst>
          </p:cNvPr>
          <p:cNvSpPr>
            <a:spLocks noGrp="1"/>
          </p:cNvSpPr>
          <p:nvPr>
            <p:ph idx="1"/>
          </p:nvPr>
        </p:nvSpPr>
        <p:spPr>
          <a:xfrm>
            <a:off x="1295400" y="1818043"/>
            <a:ext cx="9601200" cy="4114800"/>
          </a:xfrm>
        </p:spPr>
        <p:txBody>
          <a:bodyPr/>
          <a:lstStyle/>
          <a:p>
            <a:r>
              <a:rPr lang="en-US" dirty="0"/>
              <a:t>Algorithm</a:t>
            </a:r>
          </a:p>
          <a:p>
            <a:r>
              <a:rPr lang="en-US" dirty="0"/>
              <a:t>Cost Function</a:t>
            </a:r>
          </a:p>
        </p:txBody>
      </p:sp>
    </p:spTree>
    <p:extLst>
      <p:ext uri="{BB962C8B-B14F-4D97-AF65-F5344CB8AC3E}">
        <p14:creationId xmlns:p14="http://schemas.microsoft.com/office/powerpoint/2010/main" val="3177445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Principal component analysis</a:t>
            </a:r>
          </a:p>
        </p:txBody>
      </p:sp>
      <p:sp>
        <p:nvSpPr>
          <p:cNvPr id="3" name="Content Placeholder 2"/>
          <p:cNvSpPr>
            <a:spLocks noGrp="1"/>
          </p:cNvSpPr>
          <p:nvPr>
            <p:ph idx="1"/>
          </p:nvPr>
        </p:nvSpPr>
        <p:spPr>
          <a:xfrm>
            <a:off x="1295400" y="1828800"/>
            <a:ext cx="4424090" cy="4114800"/>
          </a:xfrm>
        </p:spPr>
        <p:txBody>
          <a:bodyPr/>
          <a:lstStyle/>
          <a:p>
            <a:r>
              <a:rPr lang="en-US" dirty="0"/>
              <a:t>Dimensionality Reduction</a:t>
            </a:r>
          </a:p>
          <a:p>
            <a:r>
              <a:rPr lang="en-US" dirty="0"/>
              <a:t>Visualizing high-dimensional data in low-dimension</a:t>
            </a:r>
          </a:p>
          <a:p>
            <a:r>
              <a:rPr lang="en-US" dirty="0"/>
              <a:t>Removing Redundant Features</a:t>
            </a:r>
          </a:p>
          <a:p>
            <a:r>
              <a:rPr lang="en-US" dirty="0"/>
              <a:t>Used prior to clustering</a:t>
            </a:r>
          </a:p>
          <a:p>
            <a:r>
              <a:rPr lang="en-US" dirty="0"/>
              <a:t>Example – Iris, GDP of a country, House-Pricing</a:t>
            </a:r>
          </a:p>
        </p:txBody>
      </p:sp>
      <p:pic>
        <p:nvPicPr>
          <p:cNvPr id="5" name="Picture 4">
            <a:extLst>
              <a:ext uri="{FF2B5EF4-FFF2-40B4-BE49-F238E27FC236}">
                <a16:creationId xmlns:a16="http://schemas.microsoft.com/office/drawing/2014/main" id="{0065E354-4718-4CA0-84F8-0583C888E0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8116" y="1828800"/>
            <a:ext cx="5274839" cy="3956129"/>
          </a:xfrm>
          <a:prstGeom prst="rect">
            <a:avLst/>
          </a:prstGeom>
        </p:spPr>
      </p:pic>
    </p:spTree>
    <p:extLst>
      <p:ext uri="{BB962C8B-B14F-4D97-AF65-F5344CB8AC3E}">
        <p14:creationId xmlns:p14="http://schemas.microsoft.com/office/powerpoint/2010/main" val="230890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Principal component analysis</a:t>
            </a:r>
          </a:p>
        </p:txBody>
      </p:sp>
      <p:sp>
        <p:nvSpPr>
          <p:cNvPr id="3" name="Content Placeholder 2"/>
          <p:cNvSpPr>
            <a:spLocks noGrp="1"/>
          </p:cNvSpPr>
          <p:nvPr>
            <p:ph idx="1"/>
          </p:nvPr>
        </p:nvSpPr>
        <p:spPr/>
        <p:txBody>
          <a:bodyPr/>
          <a:lstStyle/>
          <a:p>
            <a:r>
              <a:rPr lang="en-US" b="1" dirty="0"/>
              <a:t>“Principal component analysis</a:t>
            </a:r>
            <a:r>
              <a:rPr lang="en-US" dirty="0"/>
              <a:t> (</a:t>
            </a:r>
            <a:r>
              <a:rPr lang="en-US" b="1" dirty="0"/>
              <a:t>PCA</a:t>
            </a:r>
            <a:r>
              <a:rPr lang="en-US" dirty="0"/>
              <a:t>) is a statistical procedure that uses an orthogonal transformation to convert a set of observations of possibly correlated variables into a set of values of linearly uncorrelated variables called </a:t>
            </a:r>
            <a:r>
              <a:rPr lang="en-US" b="1" dirty="0"/>
              <a:t>principal components</a:t>
            </a:r>
            <a:r>
              <a:rPr lang="en-US" dirty="0"/>
              <a:t>.”</a:t>
            </a:r>
          </a:p>
          <a:p>
            <a:r>
              <a:rPr lang="en-US" dirty="0"/>
              <a:t>Preprocessing – Normalization of data        X</a:t>
            </a:r>
            <a:r>
              <a:rPr lang="en-US" baseline="-25000" dirty="0"/>
              <a:t>i </a:t>
            </a:r>
            <a:r>
              <a:rPr lang="en-US" dirty="0"/>
              <a:t>= (X</a:t>
            </a:r>
            <a:r>
              <a:rPr lang="en-US" baseline="-25000" dirty="0"/>
              <a:t>i </a:t>
            </a:r>
            <a:r>
              <a:rPr lang="en-US" dirty="0"/>
              <a:t>- </a:t>
            </a:r>
            <a:r>
              <a:rPr lang="en-US" dirty="0">
                <a:latin typeface="Symbol" panose="05050102010706020507" pitchFamily="18" charset="2"/>
              </a:rPr>
              <a:t>m</a:t>
            </a:r>
            <a:r>
              <a:rPr lang="en-US" dirty="0"/>
              <a:t>) / S</a:t>
            </a:r>
          </a:p>
          <a:p>
            <a:r>
              <a:rPr lang="en-US" dirty="0"/>
              <a:t>Covariance Matrix            </a:t>
            </a:r>
            <a:r>
              <a:rPr lang="en-US" dirty="0">
                <a:latin typeface="Symbol" panose="05050102010706020507" pitchFamily="18" charset="2"/>
              </a:rPr>
              <a:t>S </a:t>
            </a:r>
            <a:r>
              <a:rPr lang="en-US" dirty="0"/>
              <a:t>= X*X</a:t>
            </a:r>
            <a:r>
              <a:rPr lang="en-US" baseline="30000" dirty="0"/>
              <a:t>T</a:t>
            </a:r>
            <a:endParaRPr lang="en-US" dirty="0"/>
          </a:p>
          <a:p>
            <a:r>
              <a:rPr lang="en-US" dirty="0"/>
              <a:t>Leading Eigen vectors</a:t>
            </a:r>
          </a:p>
          <a:p>
            <a:r>
              <a:rPr lang="en-US" dirty="0"/>
              <a:t>Projection of X over the Leading Eigen Vector. </a:t>
            </a:r>
          </a:p>
        </p:txBody>
      </p:sp>
    </p:spTree>
    <p:extLst>
      <p:ext uri="{BB962C8B-B14F-4D97-AF65-F5344CB8AC3E}">
        <p14:creationId xmlns:p14="http://schemas.microsoft.com/office/powerpoint/2010/main" val="2104704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6655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a:t>
            </a:r>
          </a:p>
        </p:txBody>
      </p:sp>
      <p:sp>
        <p:nvSpPr>
          <p:cNvPr id="3" name="Content Placeholder 2"/>
          <p:cNvSpPr>
            <a:spLocks noGrp="1"/>
          </p:cNvSpPr>
          <p:nvPr>
            <p:ph idx="1"/>
          </p:nvPr>
        </p:nvSpPr>
        <p:spPr>
          <a:xfrm>
            <a:off x="5852160" y="1828800"/>
            <a:ext cx="5044440" cy="4114800"/>
          </a:xfrm>
        </p:spPr>
        <p:txBody>
          <a:bodyPr/>
          <a:lstStyle/>
          <a:p>
            <a:r>
              <a:rPr lang="en-US" dirty="0"/>
              <a:t>Neural Network Layers:</a:t>
            </a:r>
          </a:p>
          <a:p>
            <a:pPr lvl="1"/>
            <a:r>
              <a:rPr lang="en-US" dirty="0"/>
              <a:t>Input, Hidden and Output </a:t>
            </a:r>
          </a:p>
          <a:p>
            <a:r>
              <a:rPr lang="en-US" dirty="0"/>
              <a:t>Learns intricate Features</a:t>
            </a:r>
          </a:p>
          <a:p>
            <a:r>
              <a:rPr lang="en-US" dirty="0"/>
              <a:t>Most Realistic Problems are solved using Deep Learning. </a:t>
            </a:r>
          </a:p>
          <a:p>
            <a:r>
              <a:rPr lang="en-US" dirty="0"/>
              <a:t>Computer Vision</a:t>
            </a:r>
          </a:p>
          <a:p>
            <a:r>
              <a:rPr lang="en-US" dirty="0"/>
              <a:t>Face Recognition</a:t>
            </a:r>
          </a:p>
          <a:p>
            <a:r>
              <a:rPr lang="en-US" dirty="0"/>
              <a:t>Speech Recognition</a:t>
            </a:r>
          </a:p>
          <a:p>
            <a:endParaRPr lang="en-US" dirty="0"/>
          </a:p>
          <a:p>
            <a:endParaRPr lang="en-US" dirty="0"/>
          </a:p>
        </p:txBody>
      </p:sp>
      <p:pic>
        <p:nvPicPr>
          <p:cNvPr id="5" name="Picture 4">
            <a:extLst>
              <a:ext uri="{FF2B5EF4-FFF2-40B4-BE49-F238E27FC236}">
                <a16:creationId xmlns:a16="http://schemas.microsoft.com/office/drawing/2014/main" id="{679888D3-6FBE-4153-9348-0F4BEABEB6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2102364"/>
            <a:ext cx="3787468" cy="1943268"/>
          </a:xfrm>
          <a:prstGeom prst="rect">
            <a:avLst/>
          </a:prstGeom>
        </p:spPr>
      </p:pic>
    </p:spTree>
    <p:extLst>
      <p:ext uri="{BB962C8B-B14F-4D97-AF65-F5344CB8AC3E}">
        <p14:creationId xmlns:p14="http://schemas.microsoft.com/office/powerpoint/2010/main" val="4147562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437561"/>
            <a:ext cx="9601200" cy="1143000"/>
          </a:xfrm>
        </p:spPr>
        <p:txBody>
          <a:bodyPr/>
          <a:lstStyle/>
          <a:p>
            <a:pPr algn="ctr"/>
            <a:r>
              <a:rPr lang="en-US" dirty="0"/>
              <a:t>CNN (convolutional neural network)</a:t>
            </a:r>
          </a:p>
        </p:txBody>
      </p:sp>
      <p:pic>
        <p:nvPicPr>
          <p:cNvPr id="4" name="Content Placeholder 3">
            <a:extLst>
              <a:ext uri="{FF2B5EF4-FFF2-40B4-BE49-F238E27FC236}">
                <a16:creationId xmlns:a16="http://schemas.microsoft.com/office/drawing/2014/main" id="{C7C40104-D745-4B3F-83F7-BF9B3C232E5D}"/>
              </a:ext>
            </a:extLst>
          </p:cNvPr>
          <p:cNvPicPr>
            <a:picLocks noGrp="1" noChangeAspect="1"/>
          </p:cNvPicPr>
          <p:nvPr>
            <p:ph idx="1"/>
          </p:nvPr>
        </p:nvPicPr>
        <p:blipFill>
          <a:blip r:embed="rId3"/>
          <a:stretch>
            <a:fillRect/>
          </a:stretch>
        </p:blipFill>
        <p:spPr>
          <a:xfrm>
            <a:off x="3047736" y="1958838"/>
            <a:ext cx="6096528" cy="3429297"/>
          </a:xfrm>
          <a:prstGeom prst="rect">
            <a:avLst/>
          </a:prstGeom>
        </p:spPr>
      </p:pic>
    </p:spTree>
    <p:extLst>
      <p:ext uri="{BB962C8B-B14F-4D97-AF65-F5344CB8AC3E}">
        <p14:creationId xmlns:p14="http://schemas.microsoft.com/office/powerpoint/2010/main" val="1719167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CNN Layers</a:t>
            </a:r>
          </a:p>
        </p:txBody>
      </p:sp>
      <p:sp>
        <p:nvSpPr>
          <p:cNvPr id="3" name="Content Placeholder 2"/>
          <p:cNvSpPr>
            <a:spLocks noGrp="1"/>
          </p:cNvSpPr>
          <p:nvPr>
            <p:ph idx="1"/>
          </p:nvPr>
        </p:nvSpPr>
        <p:spPr>
          <a:xfrm>
            <a:off x="359485" y="1871831"/>
            <a:ext cx="3093720" cy="4114800"/>
          </a:xfrm>
        </p:spPr>
        <p:txBody>
          <a:bodyPr/>
          <a:lstStyle/>
          <a:p>
            <a:r>
              <a:rPr lang="en-US" dirty="0"/>
              <a:t>Convolutional Layer</a:t>
            </a:r>
          </a:p>
          <a:p>
            <a:pPr lvl="1"/>
            <a:r>
              <a:rPr lang="en-US" dirty="0"/>
              <a:t>Convolution Operation</a:t>
            </a:r>
          </a:p>
          <a:p>
            <a:pPr lvl="1"/>
            <a:r>
              <a:rPr lang="en-US" dirty="0"/>
              <a:t>Image Filters</a:t>
            </a:r>
          </a:p>
          <a:p>
            <a:pPr lvl="1"/>
            <a:r>
              <a:rPr lang="en-US" dirty="0"/>
              <a:t>Edge Detection</a:t>
            </a:r>
          </a:p>
          <a:p>
            <a:r>
              <a:rPr lang="en-US" dirty="0"/>
              <a:t>Max Pooling Layer</a:t>
            </a:r>
          </a:p>
          <a:p>
            <a:r>
              <a:rPr lang="en-US" dirty="0"/>
              <a:t>Learning Local Features</a:t>
            </a:r>
          </a:p>
          <a:p>
            <a:endParaRPr lang="en-US" dirty="0"/>
          </a:p>
        </p:txBody>
      </p:sp>
      <p:pic>
        <p:nvPicPr>
          <p:cNvPr id="5" name="Picture 4">
            <a:extLst>
              <a:ext uri="{FF2B5EF4-FFF2-40B4-BE49-F238E27FC236}">
                <a16:creationId xmlns:a16="http://schemas.microsoft.com/office/drawing/2014/main" id="{4632323D-31B2-4257-9BE9-381B2EEC06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1941" y="1871831"/>
            <a:ext cx="7998908" cy="2965604"/>
          </a:xfrm>
          <a:prstGeom prst="rect">
            <a:avLst/>
          </a:prstGeom>
        </p:spPr>
      </p:pic>
      <p:pic>
        <p:nvPicPr>
          <p:cNvPr id="7" name="Picture 6">
            <a:extLst>
              <a:ext uri="{FF2B5EF4-FFF2-40B4-BE49-F238E27FC236}">
                <a16:creationId xmlns:a16="http://schemas.microsoft.com/office/drawing/2014/main" id="{33607549-6ACA-47A7-99B6-C3A477C05A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1941" y="1940417"/>
            <a:ext cx="7998908" cy="2897018"/>
          </a:xfrm>
          <a:prstGeom prst="rect">
            <a:avLst/>
          </a:prstGeom>
        </p:spPr>
      </p:pic>
    </p:spTree>
    <p:extLst>
      <p:ext uri="{BB962C8B-B14F-4D97-AF65-F5344CB8AC3E}">
        <p14:creationId xmlns:p14="http://schemas.microsoft.com/office/powerpoint/2010/main" val="399201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400" dirty="0"/>
              <a:t>Machine learning And</a:t>
            </a:r>
            <a:br>
              <a:rPr lang="en-US" sz="4400" dirty="0"/>
            </a:br>
            <a:r>
              <a:rPr lang="en-US" sz="4400" dirty="0"/>
              <a:t>Condensed Matter Physics</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52435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Physics and machine learning</a:t>
            </a:r>
          </a:p>
        </p:txBody>
      </p:sp>
      <p:sp>
        <p:nvSpPr>
          <p:cNvPr id="3" name="Content Placeholder 2"/>
          <p:cNvSpPr>
            <a:spLocks noGrp="1"/>
          </p:cNvSpPr>
          <p:nvPr>
            <p:ph idx="1"/>
          </p:nvPr>
        </p:nvSpPr>
        <p:spPr>
          <a:xfrm>
            <a:off x="1295400" y="1828800"/>
            <a:ext cx="9601200" cy="4114800"/>
          </a:xfrm>
        </p:spPr>
        <p:txBody>
          <a:bodyPr>
            <a:normAutofit/>
          </a:bodyPr>
          <a:lstStyle/>
          <a:p>
            <a:r>
              <a:rPr lang="en-US" dirty="0"/>
              <a:t>The </a:t>
            </a:r>
            <a:r>
              <a:rPr lang="en-US" b="1" u="sng" dirty="0"/>
              <a:t>LHC at CERN.</a:t>
            </a:r>
            <a:r>
              <a:rPr lang="en-US" dirty="0"/>
              <a:t> Machine learning algorithms are used to check for anomalous data and to present a summarized report for humans to work with.</a:t>
            </a:r>
          </a:p>
          <a:p>
            <a:r>
              <a:rPr lang="en-US" dirty="0"/>
              <a:t>Processing of satellite data in </a:t>
            </a:r>
            <a:r>
              <a:rPr lang="en-US" b="1" u="sng" dirty="0"/>
              <a:t>atmospheric physics</a:t>
            </a:r>
            <a:r>
              <a:rPr lang="en-US" dirty="0"/>
              <a:t> as well as handle weather forecasts and predictions.</a:t>
            </a:r>
          </a:p>
          <a:p>
            <a:r>
              <a:rPr lang="en-US" b="1" u="sng" dirty="0"/>
              <a:t>Astrophysicists </a:t>
            </a:r>
            <a:r>
              <a:rPr lang="en-US" dirty="0"/>
              <a:t>routinely use machine learning techniques to classify and organize data generated for Telescopes. </a:t>
            </a:r>
          </a:p>
          <a:p>
            <a:r>
              <a:rPr lang="en-US" b="1" u="sng" dirty="0"/>
              <a:t>condensed matter physicists</a:t>
            </a:r>
            <a:r>
              <a:rPr lang="en-US" dirty="0"/>
              <a:t> use Machine Learning to predict the behavior of systems of Manybody.  </a:t>
            </a:r>
          </a:p>
        </p:txBody>
      </p:sp>
    </p:spTree>
    <p:extLst>
      <p:ext uri="{BB962C8B-B14F-4D97-AF65-F5344CB8AC3E}">
        <p14:creationId xmlns:p14="http://schemas.microsoft.com/office/powerpoint/2010/main" val="2371183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Ising Model</a:t>
            </a:r>
          </a:p>
        </p:txBody>
      </p:sp>
      <p:pic>
        <p:nvPicPr>
          <p:cNvPr id="5" name="Content Placeholder 4">
            <a:extLst>
              <a:ext uri="{FF2B5EF4-FFF2-40B4-BE49-F238E27FC236}">
                <a16:creationId xmlns:a16="http://schemas.microsoft.com/office/drawing/2014/main" id="{72E8B41A-2BCA-464D-BA53-19AB3D90D9A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95400" y="2189502"/>
            <a:ext cx="4244708" cy="2941575"/>
          </a:xfrm>
        </p:spPr>
      </p:pic>
      <p:sp>
        <p:nvSpPr>
          <p:cNvPr id="6" name="Content Placeholder 2">
            <a:extLst>
              <a:ext uri="{FF2B5EF4-FFF2-40B4-BE49-F238E27FC236}">
                <a16:creationId xmlns:a16="http://schemas.microsoft.com/office/drawing/2014/main" id="{B1546F21-C0A3-4492-A223-EB205E0BD55F}"/>
              </a:ext>
            </a:extLst>
          </p:cNvPr>
          <p:cNvSpPr txBox="1">
            <a:spLocks/>
          </p:cNvSpPr>
          <p:nvPr/>
        </p:nvSpPr>
        <p:spPr>
          <a:xfrm>
            <a:off x="5852160" y="1828800"/>
            <a:ext cx="5044440" cy="4114800"/>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400" kern="1200">
                <a:solidFill>
                  <a:schemeClr val="tx1"/>
                </a:solidFill>
                <a:latin typeface="+mn-lt"/>
                <a:ea typeface="+mn-ea"/>
                <a:cs typeface="+mn-cs"/>
              </a:defRPr>
            </a:lvl9pPr>
          </a:lstStyle>
          <a:p>
            <a:r>
              <a:rPr lang="en-US" dirty="0"/>
              <a:t>Classify Ordered and Disordered Phases</a:t>
            </a:r>
          </a:p>
          <a:p>
            <a:r>
              <a:rPr lang="en-US" dirty="0"/>
              <a:t>Predict Critical Temperature</a:t>
            </a:r>
          </a:p>
          <a:p>
            <a:r>
              <a:rPr lang="en-US" dirty="0"/>
              <a:t>Predict Magnetization</a:t>
            </a:r>
          </a:p>
          <a:p>
            <a:r>
              <a:rPr lang="en-US" dirty="0"/>
              <a:t>Shallow Neural Network works fine</a:t>
            </a:r>
          </a:p>
          <a:p>
            <a:r>
              <a:rPr lang="en-US" dirty="0"/>
              <a:t>Second Order Phase Transition</a:t>
            </a:r>
          </a:p>
          <a:p>
            <a:endParaRPr lang="en-US" dirty="0"/>
          </a:p>
        </p:txBody>
      </p:sp>
      <p:sp>
        <p:nvSpPr>
          <p:cNvPr id="3" name="Rectangle 2">
            <a:extLst>
              <a:ext uri="{FF2B5EF4-FFF2-40B4-BE49-F238E27FC236}">
                <a16:creationId xmlns:a16="http://schemas.microsoft.com/office/drawing/2014/main" id="{B707B920-E1A2-4000-96BD-C40D69518E2F}"/>
              </a:ext>
            </a:extLst>
          </p:cNvPr>
          <p:cNvSpPr/>
          <p:nvPr/>
        </p:nvSpPr>
        <p:spPr>
          <a:xfrm>
            <a:off x="939500" y="5131077"/>
            <a:ext cx="9172687" cy="646331"/>
          </a:xfrm>
          <a:prstGeom prst="rect">
            <a:avLst/>
          </a:prstGeom>
        </p:spPr>
        <p:txBody>
          <a:bodyPr wrap="square">
            <a:spAutoFit/>
          </a:bodyPr>
          <a:lstStyle/>
          <a:p>
            <a:r>
              <a:rPr lang="en-US" dirty="0">
                <a:latin typeface="Whitney-Semibold"/>
              </a:rPr>
              <a:t>“Machine learning phases of matter”</a:t>
            </a:r>
          </a:p>
          <a:p>
            <a:r>
              <a:rPr lang="en-US" dirty="0">
                <a:latin typeface="Whitney-Semibold"/>
              </a:rPr>
              <a:t>Juan Carrasquilla and Roger G. Melko</a:t>
            </a:r>
          </a:p>
        </p:txBody>
      </p:sp>
    </p:spTree>
    <p:extLst>
      <p:ext uri="{BB962C8B-B14F-4D97-AF65-F5344CB8AC3E}">
        <p14:creationId xmlns:p14="http://schemas.microsoft.com/office/powerpoint/2010/main" val="4020840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Ising Model - PCA</a:t>
            </a:r>
          </a:p>
        </p:txBody>
      </p:sp>
      <p:pic>
        <p:nvPicPr>
          <p:cNvPr id="5" name="Content Placeholder 4">
            <a:extLst>
              <a:ext uri="{FF2B5EF4-FFF2-40B4-BE49-F238E27FC236}">
                <a16:creationId xmlns:a16="http://schemas.microsoft.com/office/drawing/2014/main" id="{A06A708D-A79A-41EC-BDD6-3AA1811C681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79496" y="2487849"/>
            <a:ext cx="2705334" cy="2728196"/>
          </a:xfrm>
        </p:spPr>
      </p:pic>
      <p:pic>
        <p:nvPicPr>
          <p:cNvPr id="4" name="Picture 3">
            <a:extLst>
              <a:ext uri="{FF2B5EF4-FFF2-40B4-BE49-F238E27FC236}">
                <a16:creationId xmlns:a16="http://schemas.microsoft.com/office/drawing/2014/main" id="{32A2BE8B-9387-42E9-902C-1628D3A843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0190" y="2064902"/>
            <a:ext cx="5022015" cy="3574090"/>
          </a:xfrm>
          <a:prstGeom prst="rect">
            <a:avLst/>
          </a:prstGeom>
        </p:spPr>
      </p:pic>
    </p:spTree>
    <p:extLst>
      <p:ext uri="{BB962C8B-B14F-4D97-AF65-F5344CB8AC3E}">
        <p14:creationId xmlns:p14="http://schemas.microsoft.com/office/powerpoint/2010/main" val="1319614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Attempts</a:t>
            </a:r>
          </a:p>
        </p:txBody>
      </p:sp>
      <p:sp>
        <p:nvSpPr>
          <p:cNvPr id="3" name="Content Placeholder 2"/>
          <p:cNvSpPr>
            <a:spLocks noGrp="1"/>
          </p:cNvSpPr>
          <p:nvPr>
            <p:ph idx="1"/>
          </p:nvPr>
        </p:nvSpPr>
        <p:spPr/>
        <p:txBody>
          <a:bodyPr>
            <a:normAutofit/>
          </a:bodyPr>
          <a:lstStyle/>
          <a:p>
            <a:r>
              <a:rPr lang="en-US" dirty="0"/>
              <a:t>Models:</a:t>
            </a:r>
          </a:p>
          <a:p>
            <a:pPr lvl="1"/>
            <a:r>
              <a:rPr lang="en-US" dirty="0"/>
              <a:t>XY</a:t>
            </a:r>
          </a:p>
          <a:p>
            <a:pPr lvl="1"/>
            <a:r>
              <a:rPr lang="en-US" dirty="0"/>
              <a:t>Potts</a:t>
            </a:r>
          </a:p>
          <a:p>
            <a:pPr lvl="1"/>
            <a:r>
              <a:rPr lang="en-US" dirty="0"/>
              <a:t>Blume-Capel</a:t>
            </a:r>
          </a:p>
          <a:p>
            <a:pPr lvl="1"/>
            <a:r>
              <a:rPr lang="en-US" dirty="0"/>
              <a:t>BSI</a:t>
            </a:r>
          </a:p>
          <a:p>
            <a:r>
              <a:rPr lang="en-US" dirty="0"/>
              <a:t>ML Method</a:t>
            </a:r>
          </a:p>
          <a:p>
            <a:r>
              <a:rPr lang="en-US" dirty="0"/>
              <a:t>PCA</a:t>
            </a:r>
          </a:p>
          <a:p>
            <a:r>
              <a:rPr lang="en-US" dirty="0"/>
              <a:t>Autoencoder</a:t>
            </a:r>
          </a:p>
          <a:p>
            <a:endParaRPr lang="en-US" dirty="0"/>
          </a:p>
          <a:p>
            <a:endParaRPr lang="en-US" dirty="0"/>
          </a:p>
        </p:txBody>
      </p:sp>
    </p:spTree>
    <p:extLst>
      <p:ext uri="{BB962C8B-B14F-4D97-AF65-F5344CB8AC3E}">
        <p14:creationId xmlns:p14="http://schemas.microsoft.com/office/powerpoint/2010/main" val="2935584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Heisenberg Model</a:t>
            </a:r>
          </a:p>
        </p:txBody>
      </p:sp>
      <p:pic>
        <p:nvPicPr>
          <p:cNvPr id="5" name="Content Placeholder 4">
            <a:extLst>
              <a:ext uri="{FF2B5EF4-FFF2-40B4-BE49-F238E27FC236}">
                <a16:creationId xmlns:a16="http://schemas.microsoft.com/office/drawing/2014/main" id="{7EE2A7C7-B616-43CD-A4CC-BFE8FBB155F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03826" y="1856094"/>
            <a:ext cx="4229467" cy="1112616"/>
          </a:xfrm>
        </p:spPr>
      </p:pic>
      <p:pic>
        <p:nvPicPr>
          <p:cNvPr id="7" name="Picture 6">
            <a:extLst>
              <a:ext uri="{FF2B5EF4-FFF2-40B4-BE49-F238E27FC236}">
                <a16:creationId xmlns:a16="http://schemas.microsoft.com/office/drawing/2014/main" id="{96BEF9E2-DBF7-475A-8684-7ADFEF41D5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63" y="3296993"/>
            <a:ext cx="2461473" cy="2408129"/>
          </a:xfrm>
          <a:prstGeom prst="rect">
            <a:avLst/>
          </a:prstGeom>
        </p:spPr>
      </p:pic>
      <p:pic>
        <p:nvPicPr>
          <p:cNvPr id="9" name="Picture 8">
            <a:extLst>
              <a:ext uri="{FF2B5EF4-FFF2-40B4-BE49-F238E27FC236}">
                <a16:creationId xmlns:a16="http://schemas.microsoft.com/office/drawing/2014/main" id="{C208FD9B-EDA5-420C-97BE-795327796E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3832" y="3300803"/>
            <a:ext cx="2484335" cy="2392887"/>
          </a:xfrm>
          <a:prstGeom prst="rect">
            <a:avLst/>
          </a:prstGeom>
        </p:spPr>
      </p:pic>
      <p:pic>
        <p:nvPicPr>
          <p:cNvPr id="11" name="Picture 10">
            <a:extLst>
              <a:ext uri="{FF2B5EF4-FFF2-40B4-BE49-F238E27FC236}">
                <a16:creationId xmlns:a16="http://schemas.microsoft.com/office/drawing/2014/main" id="{4AC03F2E-F0DC-43D7-BCEE-BF8435FDDD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76602" y="3296993"/>
            <a:ext cx="2476715" cy="2400508"/>
          </a:xfrm>
          <a:prstGeom prst="rect">
            <a:avLst/>
          </a:prstGeom>
        </p:spPr>
      </p:pic>
      <p:pic>
        <p:nvPicPr>
          <p:cNvPr id="4" name="Picture 3">
            <a:extLst>
              <a:ext uri="{FF2B5EF4-FFF2-40B4-BE49-F238E27FC236}">
                <a16:creationId xmlns:a16="http://schemas.microsoft.com/office/drawing/2014/main" id="{DF9B9057-6CBD-44CF-BCD9-6D93578D73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65863" y="3357959"/>
            <a:ext cx="2339543" cy="2347163"/>
          </a:xfrm>
          <a:prstGeom prst="rect">
            <a:avLst/>
          </a:prstGeom>
        </p:spPr>
      </p:pic>
      <p:pic>
        <p:nvPicPr>
          <p:cNvPr id="8" name="Picture 7">
            <a:extLst>
              <a:ext uri="{FF2B5EF4-FFF2-40B4-BE49-F238E27FC236}">
                <a16:creationId xmlns:a16="http://schemas.microsoft.com/office/drawing/2014/main" id="{3B4EAD07-B132-4D63-A7A0-59D2C98EA46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81013" y="3342717"/>
            <a:ext cx="2377646" cy="2362405"/>
          </a:xfrm>
          <a:prstGeom prst="rect">
            <a:avLst/>
          </a:prstGeom>
        </p:spPr>
      </p:pic>
      <p:sp>
        <p:nvSpPr>
          <p:cNvPr id="10" name="Content Placeholder 2">
            <a:extLst>
              <a:ext uri="{FF2B5EF4-FFF2-40B4-BE49-F238E27FC236}">
                <a16:creationId xmlns:a16="http://schemas.microsoft.com/office/drawing/2014/main" id="{814244D7-E0D4-45AD-AA42-EE028EAE63E0}"/>
              </a:ext>
            </a:extLst>
          </p:cNvPr>
          <p:cNvSpPr txBox="1">
            <a:spLocks/>
          </p:cNvSpPr>
          <p:nvPr/>
        </p:nvSpPr>
        <p:spPr>
          <a:xfrm>
            <a:off x="6358709" y="375959"/>
            <a:ext cx="5044440" cy="4114800"/>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400" kern="1200">
                <a:solidFill>
                  <a:schemeClr val="tx1"/>
                </a:solidFill>
                <a:latin typeface="+mn-lt"/>
                <a:ea typeface="+mn-ea"/>
                <a:cs typeface="+mn-cs"/>
              </a:defRPr>
            </a:lvl9pPr>
          </a:lstStyle>
          <a:p>
            <a:r>
              <a:rPr lang="en-US" dirty="0"/>
              <a:t>Interesting - Spiral, Skyrmion, and Ferromagnet</a:t>
            </a:r>
          </a:p>
          <a:p>
            <a:r>
              <a:rPr lang="en-US" dirty="0"/>
              <a:t>First Order Phase transition</a:t>
            </a:r>
          </a:p>
          <a:p>
            <a:r>
              <a:rPr lang="en-US" dirty="0"/>
              <a:t>Continuous spin model</a:t>
            </a:r>
          </a:p>
          <a:p>
            <a:r>
              <a:rPr lang="en-US" dirty="0"/>
              <a:t>Order Parameters are complex function</a:t>
            </a:r>
          </a:p>
        </p:txBody>
      </p:sp>
    </p:spTree>
    <p:extLst>
      <p:ext uri="{BB962C8B-B14F-4D97-AF65-F5344CB8AC3E}">
        <p14:creationId xmlns:p14="http://schemas.microsoft.com/office/powerpoint/2010/main" val="3736570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Principal Component Analysis</a:t>
            </a:r>
          </a:p>
        </p:txBody>
      </p:sp>
      <p:pic>
        <p:nvPicPr>
          <p:cNvPr id="7" name="Picture 6">
            <a:extLst>
              <a:ext uri="{FF2B5EF4-FFF2-40B4-BE49-F238E27FC236}">
                <a16:creationId xmlns:a16="http://schemas.microsoft.com/office/drawing/2014/main" id="{22953A3D-2B4B-41D4-B8C4-4997F2CC798D}"/>
              </a:ext>
            </a:extLst>
          </p:cNvPr>
          <p:cNvPicPr>
            <a:picLocks noChangeAspect="1"/>
          </p:cNvPicPr>
          <p:nvPr/>
        </p:nvPicPr>
        <p:blipFill>
          <a:blip r:embed="rId3"/>
          <a:stretch>
            <a:fillRect/>
          </a:stretch>
        </p:blipFill>
        <p:spPr>
          <a:xfrm>
            <a:off x="441064" y="1649613"/>
            <a:ext cx="5491021" cy="4541413"/>
          </a:xfrm>
          <a:prstGeom prst="rect">
            <a:avLst/>
          </a:prstGeom>
        </p:spPr>
      </p:pic>
      <p:pic>
        <p:nvPicPr>
          <p:cNvPr id="8" name="Picture 7">
            <a:extLst>
              <a:ext uri="{FF2B5EF4-FFF2-40B4-BE49-F238E27FC236}">
                <a16:creationId xmlns:a16="http://schemas.microsoft.com/office/drawing/2014/main" id="{DF0DD4DE-396D-45AE-8F51-B041AE5D045B}"/>
              </a:ext>
            </a:extLst>
          </p:cNvPr>
          <p:cNvPicPr>
            <a:picLocks noChangeAspect="1"/>
          </p:cNvPicPr>
          <p:nvPr/>
        </p:nvPicPr>
        <p:blipFill>
          <a:blip r:embed="rId4"/>
          <a:stretch>
            <a:fillRect/>
          </a:stretch>
        </p:blipFill>
        <p:spPr>
          <a:xfrm>
            <a:off x="6259917" y="1649614"/>
            <a:ext cx="5372634" cy="4541412"/>
          </a:xfrm>
          <a:prstGeom prst="rect">
            <a:avLst/>
          </a:prstGeom>
        </p:spPr>
      </p:pic>
    </p:spTree>
    <p:extLst>
      <p:ext uri="{BB962C8B-B14F-4D97-AF65-F5344CB8AC3E}">
        <p14:creationId xmlns:p14="http://schemas.microsoft.com/office/powerpoint/2010/main" val="412469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Principal Component Analysis</a:t>
            </a:r>
          </a:p>
        </p:txBody>
      </p:sp>
      <p:pic>
        <p:nvPicPr>
          <p:cNvPr id="6" name="Content Placeholder 5">
            <a:extLst>
              <a:ext uri="{FF2B5EF4-FFF2-40B4-BE49-F238E27FC236}">
                <a16:creationId xmlns:a16="http://schemas.microsoft.com/office/drawing/2014/main" id="{C6A87548-5300-4869-8A20-BF759713AB78}"/>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026920" y="1688950"/>
            <a:ext cx="4366213" cy="4114800"/>
          </a:xfrm>
        </p:spPr>
      </p:pic>
      <p:pic>
        <p:nvPicPr>
          <p:cNvPr id="4" name="Content Placeholder 3">
            <a:extLst>
              <a:ext uri="{FF2B5EF4-FFF2-40B4-BE49-F238E27FC236}">
                <a16:creationId xmlns:a16="http://schemas.microsoft.com/office/drawing/2014/main" id="{63FFE965-5B7F-4DE1-9F2A-95C06B3F9B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11378" y="1688950"/>
            <a:ext cx="2453702" cy="4114800"/>
          </a:xfrm>
          <a:prstGeom prst="rect">
            <a:avLst/>
          </a:prstGeom>
        </p:spPr>
      </p:pic>
    </p:spTree>
    <p:extLst>
      <p:ext uri="{BB962C8B-B14F-4D97-AF65-F5344CB8AC3E}">
        <p14:creationId xmlns:p14="http://schemas.microsoft.com/office/powerpoint/2010/main" val="1071063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Prediction</a:t>
            </a:r>
          </a:p>
        </p:txBody>
      </p:sp>
      <p:pic>
        <p:nvPicPr>
          <p:cNvPr id="10" name="Picture 9">
            <a:extLst>
              <a:ext uri="{FF2B5EF4-FFF2-40B4-BE49-F238E27FC236}">
                <a16:creationId xmlns:a16="http://schemas.microsoft.com/office/drawing/2014/main" id="{4BDF2CD9-7A56-4765-B687-44E4C0CE420C}"/>
              </a:ext>
            </a:extLst>
          </p:cNvPr>
          <p:cNvPicPr>
            <a:picLocks noChangeAspect="1"/>
          </p:cNvPicPr>
          <p:nvPr/>
        </p:nvPicPr>
        <p:blipFill>
          <a:blip r:embed="rId3"/>
          <a:stretch>
            <a:fillRect/>
          </a:stretch>
        </p:blipFill>
        <p:spPr>
          <a:xfrm>
            <a:off x="0" y="2003923"/>
            <a:ext cx="5799323" cy="3154953"/>
          </a:xfrm>
          <a:prstGeom prst="rect">
            <a:avLst/>
          </a:prstGeom>
        </p:spPr>
      </p:pic>
      <p:pic>
        <p:nvPicPr>
          <p:cNvPr id="11" name="Picture 10">
            <a:extLst>
              <a:ext uri="{FF2B5EF4-FFF2-40B4-BE49-F238E27FC236}">
                <a16:creationId xmlns:a16="http://schemas.microsoft.com/office/drawing/2014/main" id="{C2CD156B-1F89-40C2-93AD-4CB5B429F342}"/>
              </a:ext>
            </a:extLst>
          </p:cNvPr>
          <p:cNvPicPr>
            <a:picLocks noChangeAspect="1"/>
          </p:cNvPicPr>
          <p:nvPr/>
        </p:nvPicPr>
        <p:blipFill>
          <a:blip r:embed="rId4"/>
          <a:stretch>
            <a:fillRect/>
          </a:stretch>
        </p:blipFill>
        <p:spPr>
          <a:xfrm>
            <a:off x="5799323" y="2003923"/>
            <a:ext cx="6348010" cy="3154953"/>
          </a:xfrm>
          <a:prstGeom prst="rect">
            <a:avLst/>
          </a:prstGeom>
        </p:spPr>
      </p:pic>
    </p:spTree>
    <p:extLst>
      <p:ext uri="{BB962C8B-B14F-4D97-AF65-F5344CB8AC3E}">
        <p14:creationId xmlns:p14="http://schemas.microsoft.com/office/powerpoint/2010/main" val="895027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Prediction</a:t>
            </a:r>
          </a:p>
        </p:txBody>
      </p:sp>
      <p:pic>
        <p:nvPicPr>
          <p:cNvPr id="8" name="Picture 7">
            <a:extLst>
              <a:ext uri="{FF2B5EF4-FFF2-40B4-BE49-F238E27FC236}">
                <a16:creationId xmlns:a16="http://schemas.microsoft.com/office/drawing/2014/main" id="{53F045C1-54DB-4BC3-BE84-6787404448E1}"/>
              </a:ext>
            </a:extLst>
          </p:cNvPr>
          <p:cNvPicPr>
            <a:picLocks noChangeAspect="1"/>
          </p:cNvPicPr>
          <p:nvPr/>
        </p:nvPicPr>
        <p:blipFill>
          <a:blip r:embed="rId3"/>
          <a:stretch>
            <a:fillRect/>
          </a:stretch>
        </p:blipFill>
        <p:spPr>
          <a:xfrm>
            <a:off x="5644071" y="2037625"/>
            <a:ext cx="4252964" cy="3637403"/>
          </a:xfrm>
          <a:prstGeom prst="rect">
            <a:avLst/>
          </a:prstGeom>
        </p:spPr>
      </p:pic>
      <p:pic>
        <p:nvPicPr>
          <p:cNvPr id="10" name="Picture 9">
            <a:extLst>
              <a:ext uri="{FF2B5EF4-FFF2-40B4-BE49-F238E27FC236}">
                <a16:creationId xmlns:a16="http://schemas.microsoft.com/office/drawing/2014/main" id="{75759F7E-E090-4B0B-81AD-927498840344}"/>
              </a:ext>
            </a:extLst>
          </p:cNvPr>
          <p:cNvPicPr>
            <a:picLocks noChangeAspect="1"/>
          </p:cNvPicPr>
          <p:nvPr/>
        </p:nvPicPr>
        <p:blipFill>
          <a:blip r:embed="rId4"/>
          <a:stretch>
            <a:fillRect/>
          </a:stretch>
        </p:blipFill>
        <p:spPr>
          <a:xfrm>
            <a:off x="1295400" y="2037625"/>
            <a:ext cx="3939881" cy="3619814"/>
          </a:xfrm>
          <a:prstGeom prst="rect">
            <a:avLst/>
          </a:prstGeom>
        </p:spPr>
      </p:pic>
      <p:pic>
        <p:nvPicPr>
          <p:cNvPr id="4" name="Picture 3">
            <a:extLst>
              <a:ext uri="{FF2B5EF4-FFF2-40B4-BE49-F238E27FC236}">
                <a16:creationId xmlns:a16="http://schemas.microsoft.com/office/drawing/2014/main" id="{0DB0807A-6D16-4277-A905-25BF9770FC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832578"/>
            <a:ext cx="2956816" cy="1066892"/>
          </a:xfrm>
          <a:prstGeom prst="rect">
            <a:avLst/>
          </a:prstGeom>
        </p:spPr>
      </p:pic>
    </p:spTree>
    <p:extLst>
      <p:ext uri="{BB962C8B-B14F-4D97-AF65-F5344CB8AC3E}">
        <p14:creationId xmlns:p14="http://schemas.microsoft.com/office/powerpoint/2010/main" val="2110579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Gan (generative adversarial network)</a:t>
            </a:r>
          </a:p>
        </p:txBody>
      </p:sp>
      <p:sp>
        <p:nvSpPr>
          <p:cNvPr id="3" name="Content Placeholder 2"/>
          <p:cNvSpPr>
            <a:spLocks noGrp="1"/>
          </p:cNvSpPr>
          <p:nvPr>
            <p:ph idx="1"/>
          </p:nvPr>
        </p:nvSpPr>
        <p:spPr>
          <a:xfrm>
            <a:off x="4432120" y="3296964"/>
            <a:ext cx="6471466" cy="1935112"/>
          </a:xfrm>
        </p:spPr>
        <p:txBody>
          <a:bodyPr/>
          <a:lstStyle/>
          <a:p>
            <a:r>
              <a:rPr lang="en-US" dirty="0"/>
              <a:t>Add your first bullet point here</a:t>
            </a:r>
          </a:p>
          <a:p>
            <a:r>
              <a:rPr lang="en-US" dirty="0"/>
              <a:t>Add your second bullet point here</a:t>
            </a:r>
          </a:p>
          <a:p>
            <a:r>
              <a:rPr lang="en-US" dirty="0"/>
              <a:t>Add your third bullet point here</a:t>
            </a:r>
          </a:p>
        </p:txBody>
      </p:sp>
      <p:pic>
        <p:nvPicPr>
          <p:cNvPr id="10242" name="Picture 2" descr="Image result for generative adversarial network">
            <a:extLst>
              <a:ext uri="{FF2B5EF4-FFF2-40B4-BE49-F238E27FC236}">
                <a16:creationId xmlns:a16="http://schemas.microsoft.com/office/drawing/2014/main" id="{B66A9474-6255-4222-8050-DE8DF1D950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5751" y="1524000"/>
            <a:ext cx="7177678" cy="462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1270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CNN Architecture</a:t>
            </a:r>
          </a:p>
        </p:txBody>
      </p:sp>
      <p:pic>
        <p:nvPicPr>
          <p:cNvPr id="8" name="Content Placeholder 3">
            <a:extLst>
              <a:ext uri="{FF2B5EF4-FFF2-40B4-BE49-F238E27FC236}">
                <a16:creationId xmlns:a16="http://schemas.microsoft.com/office/drawing/2014/main" id="{B3A96C4C-4B62-4757-B3AD-2C9059BE9150}"/>
              </a:ext>
            </a:extLst>
          </p:cNvPr>
          <p:cNvPicPr>
            <a:picLocks noChangeAspect="1"/>
          </p:cNvPicPr>
          <p:nvPr/>
        </p:nvPicPr>
        <p:blipFill>
          <a:blip r:embed="rId3"/>
          <a:stretch>
            <a:fillRect/>
          </a:stretch>
        </p:blipFill>
        <p:spPr>
          <a:xfrm>
            <a:off x="2047407" y="1524000"/>
            <a:ext cx="8097186" cy="4554667"/>
          </a:xfrm>
          <a:prstGeom prst="rect">
            <a:avLst/>
          </a:prstGeom>
        </p:spPr>
      </p:pic>
    </p:spTree>
    <p:extLst>
      <p:ext uri="{BB962C8B-B14F-4D97-AF65-F5344CB8AC3E}">
        <p14:creationId xmlns:p14="http://schemas.microsoft.com/office/powerpoint/2010/main" val="81237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Machine Learning?</a:t>
            </a:r>
          </a:p>
        </p:txBody>
      </p:sp>
      <p:sp>
        <p:nvSpPr>
          <p:cNvPr id="3" name="Content Placeholder 2"/>
          <p:cNvSpPr>
            <a:spLocks noGrp="1"/>
          </p:cNvSpPr>
          <p:nvPr>
            <p:ph idx="1"/>
          </p:nvPr>
        </p:nvSpPr>
        <p:spPr/>
        <p:txBody>
          <a:bodyPr/>
          <a:lstStyle/>
          <a:p>
            <a:r>
              <a:rPr lang="en-US" dirty="0"/>
              <a:t>Tackling with Huge data. </a:t>
            </a:r>
          </a:p>
          <a:p>
            <a:r>
              <a:rPr lang="en-US" dirty="0"/>
              <a:t>Ability to mimic humans and automate certain monotonous task</a:t>
            </a:r>
          </a:p>
          <a:p>
            <a:r>
              <a:rPr lang="en-US" dirty="0"/>
              <a:t>Classify, Predict, Detect and Organize. </a:t>
            </a:r>
          </a:p>
          <a:p>
            <a:r>
              <a:rPr lang="en-US" dirty="0"/>
              <a:t>Cognitive Skills</a:t>
            </a:r>
          </a:p>
          <a:p>
            <a:r>
              <a:rPr lang="en-US" dirty="0"/>
              <a:t>Visualize high dimensional data.</a:t>
            </a:r>
          </a:p>
          <a:p>
            <a:endParaRPr lang="en-US" dirty="0"/>
          </a:p>
          <a:p>
            <a:pPr marL="45720" indent="0">
              <a:buNone/>
            </a:pPr>
            <a:endParaRPr lang="en-US" dirty="0"/>
          </a:p>
        </p:txBody>
      </p:sp>
    </p:spTree>
    <p:extLst>
      <p:ext uri="{BB962C8B-B14F-4D97-AF65-F5344CB8AC3E}">
        <p14:creationId xmlns:p14="http://schemas.microsoft.com/office/powerpoint/2010/main" val="1527377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Reinforcement learning</a:t>
            </a:r>
          </a:p>
        </p:txBody>
      </p:sp>
      <p:sp>
        <p:nvSpPr>
          <p:cNvPr id="3" name="Content Placeholder 2"/>
          <p:cNvSpPr>
            <a:spLocks noGrp="1"/>
          </p:cNvSpPr>
          <p:nvPr>
            <p:ph idx="1"/>
          </p:nvPr>
        </p:nvSpPr>
        <p:spPr/>
        <p:txBody>
          <a:bodyPr/>
          <a:lstStyle/>
          <a:p>
            <a:r>
              <a:rPr lang="en-US" dirty="0"/>
              <a:t>Reinforcement learning is an area of machine learning inspired by behaviourist psychology, concerned with how software agents ought to take actions in an environment so as to maximize some notion of cumulative reward. </a:t>
            </a:r>
          </a:p>
          <a:p>
            <a:endParaRPr lang="en-US" dirty="0"/>
          </a:p>
        </p:txBody>
      </p:sp>
      <p:pic>
        <p:nvPicPr>
          <p:cNvPr id="5" name="Picture 4">
            <a:extLst>
              <a:ext uri="{FF2B5EF4-FFF2-40B4-BE49-F238E27FC236}">
                <a16:creationId xmlns:a16="http://schemas.microsoft.com/office/drawing/2014/main" id="{9D13C185-1AC0-434E-B1EF-255F979D96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8589" y="2868146"/>
            <a:ext cx="3291952" cy="3186610"/>
          </a:xfrm>
          <a:prstGeom prst="rect">
            <a:avLst/>
          </a:prstGeom>
        </p:spPr>
      </p:pic>
    </p:spTree>
    <p:extLst>
      <p:ext uri="{BB962C8B-B14F-4D97-AF65-F5344CB8AC3E}">
        <p14:creationId xmlns:p14="http://schemas.microsoft.com/office/powerpoint/2010/main" val="1950213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a:t>
            </a:r>
          </a:p>
        </p:txBody>
      </p:sp>
      <p:pic>
        <p:nvPicPr>
          <p:cNvPr id="3" name="Picture 2">
            <a:extLst>
              <a:ext uri="{FF2B5EF4-FFF2-40B4-BE49-F238E27FC236}">
                <a16:creationId xmlns:a16="http://schemas.microsoft.com/office/drawing/2014/main" id="{B9E4151E-24AA-4DDB-8A48-4995BF3D029B}"/>
              </a:ext>
            </a:extLst>
          </p:cNvPr>
          <p:cNvPicPr>
            <a:picLocks noChangeAspect="1"/>
          </p:cNvPicPr>
          <p:nvPr/>
        </p:nvPicPr>
        <p:blipFill>
          <a:blip r:embed="rId3"/>
          <a:stretch>
            <a:fillRect/>
          </a:stretch>
        </p:blipFill>
        <p:spPr>
          <a:xfrm>
            <a:off x="1295400" y="3136862"/>
            <a:ext cx="4876800" cy="2543175"/>
          </a:xfrm>
          <a:prstGeom prst="rect">
            <a:avLst/>
          </a:prstGeom>
        </p:spPr>
      </p:pic>
      <p:pic>
        <p:nvPicPr>
          <p:cNvPr id="6" name="Picture 5">
            <a:extLst>
              <a:ext uri="{FF2B5EF4-FFF2-40B4-BE49-F238E27FC236}">
                <a16:creationId xmlns:a16="http://schemas.microsoft.com/office/drawing/2014/main" id="{96E8838C-9FE9-4201-9074-7BA6AEC8B4D2}"/>
              </a:ext>
            </a:extLst>
          </p:cNvPr>
          <p:cNvPicPr>
            <a:picLocks noChangeAspect="1"/>
          </p:cNvPicPr>
          <p:nvPr/>
        </p:nvPicPr>
        <p:blipFill rotWithShape="1">
          <a:blip r:embed="rId4">
            <a:extLst>
              <a:ext uri="{28A0092B-C50C-407E-A947-70E740481C1C}">
                <a14:useLocalDpi xmlns:a14="http://schemas.microsoft.com/office/drawing/2010/main" val="0"/>
              </a:ext>
            </a:extLst>
          </a:blip>
          <a:srcRect t="35768" b="32217"/>
          <a:stretch/>
        </p:blipFill>
        <p:spPr>
          <a:xfrm>
            <a:off x="1295400" y="1725510"/>
            <a:ext cx="3048000" cy="1058732"/>
          </a:xfrm>
          <a:prstGeom prst="rect">
            <a:avLst/>
          </a:prstGeom>
        </p:spPr>
      </p:pic>
      <p:sp>
        <p:nvSpPr>
          <p:cNvPr id="8" name="Content Placeholder 2">
            <a:extLst>
              <a:ext uri="{FF2B5EF4-FFF2-40B4-BE49-F238E27FC236}">
                <a16:creationId xmlns:a16="http://schemas.microsoft.com/office/drawing/2014/main" id="{29B2900C-F8A3-4A29-8581-7EAA19516EDA}"/>
              </a:ext>
            </a:extLst>
          </p:cNvPr>
          <p:cNvSpPr txBox="1">
            <a:spLocks/>
          </p:cNvSpPr>
          <p:nvPr/>
        </p:nvSpPr>
        <p:spPr>
          <a:xfrm>
            <a:off x="4701092" y="1725510"/>
            <a:ext cx="6195508" cy="1058732"/>
          </a:xfrm>
          <a:prstGeom prst="rect">
            <a:avLst/>
          </a:prstGeom>
        </p:spPr>
        <p:txBody>
          <a:bodyPr/>
          <a:lst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400" kern="1200">
                <a:solidFill>
                  <a:schemeClr val="tx1"/>
                </a:solidFill>
                <a:latin typeface="+mn-lt"/>
                <a:ea typeface="+mn-ea"/>
                <a:cs typeface="+mn-cs"/>
              </a:defRPr>
            </a:lvl9pPr>
          </a:lstStyle>
          <a:p>
            <a:r>
              <a:rPr lang="en-US" dirty="0"/>
              <a:t>Machine Learning by Andrew Ng.</a:t>
            </a:r>
          </a:p>
          <a:p>
            <a:r>
              <a:rPr lang="en-US" dirty="0"/>
              <a:t>Deep Learning Specialization by Andrew Ng.</a:t>
            </a:r>
          </a:p>
        </p:txBody>
      </p:sp>
    </p:spTree>
    <p:extLst>
      <p:ext uri="{BB962C8B-B14F-4D97-AF65-F5344CB8AC3E}">
        <p14:creationId xmlns:p14="http://schemas.microsoft.com/office/powerpoint/2010/main" val="194004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Computing</a:t>
            </a:r>
          </a:p>
        </p:txBody>
      </p:sp>
      <p:sp>
        <p:nvSpPr>
          <p:cNvPr id="3" name="Content Placeholder 2">
            <a:extLst>
              <a:ext uri="{FF2B5EF4-FFF2-40B4-BE49-F238E27FC236}">
                <a16:creationId xmlns:a16="http://schemas.microsoft.com/office/drawing/2014/main" id="{DF426DF0-B708-42EB-9804-D06B08F097E0}"/>
              </a:ext>
            </a:extLst>
          </p:cNvPr>
          <p:cNvSpPr>
            <a:spLocks noGrp="1"/>
          </p:cNvSpPr>
          <p:nvPr>
            <p:ph idx="1"/>
          </p:nvPr>
        </p:nvSpPr>
        <p:spPr/>
        <p:txBody>
          <a:bodyPr/>
          <a:lstStyle/>
          <a:p>
            <a:r>
              <a:rPr lang="en-IN" dirty="0"/>
              <a:t>Rise of Machine Learning</a:t>
            </a:r>
          </a:p>
          <a:p>
            <a:r>
              <a:rPr lang="en-IN" dirty="0"/>
              <a:t>CPU vs GPU</a:t>
            </a:r>
          </a:p>
          <a:p>
            <a:pPr lvl="1"/>
            <a:r>
              <a:rPr lang="en-IN" dirty="0"/>
              <a:t>Matrix Operations</a:t>
            </a:r>
          </a:p>
          <a:p>
            <a:r>
              <a:rPr lang="en-IN" dirty="0"/>
              <a:t>CUDA</a:t>
            </a:r>
          </a:p>
        </p:txBody>
      </p:sp>
      <p:pic>
        <p:nvPicPr>
          <p:cNvPr id="5" name="Picture 4">
            <a:extLst>
              <a:ext uri="{FF2B5EF4-FFF2-40B4-BE49-F238E27FC236}">
                <a16:creationId xmlns:a16="http://schemas.microsoft.com/office/drawing/2014/main" id="{246C253B-E008-4F28-8CA9-DFEDFFDD5C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6864" y="841721"/>
            <a:ext cx="3405522" cy="2358129"/>
          </a:xfrm>
          <a:prstGeom prst="rect">
            <a:avLst/>
          </a:prstGeom>
        </p:spPr>
      </p:pic>
      <p:pic>
        <p:nvPicPr>
          <p:cNvPr id="7" name="Picture 6">
            <a:extLst>
              <a:ext uri="{FF2B5EF4-FFF2-40B4-BE49-F238E27FC236}">
                <a16:creationId xmlns:a16="http://schemas.microsoft.com/office/drawing/2014/main" id="{5B92021B-B3AB-44CE-BB96-D242CE3EB4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0847" y="3504650"/>
            <a:ext cx="3817557" cy="2358129"/>
          </a:xfrm>
          <a:prstGeom prst="rect">
            <a:avLst/>
          </a:prstGeom>
        </p:spPr>
      </p:pic>
    </p:spTree>
    <p:extLst>
      <p:ext uri="{BB962C8B-B14F-4D97-AF65-F5344CB8AC3E}">
        <p14:creationId xmlns:p14="http://schemas.microsoft.com/office/powerpoint/2010/main" val="579920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Machine Learning?</a:t>
            </a:r>
          </a:p>
        </p:txBody>
      </p:sp>
      <p:sp>
        <p:nvSpPr>
          <p:cNvPr id="3" name="Content Placeholder 2"/>
          <p:cNvSpPr>
            <a:spLocks noGrp="1"/>
          </p:cNvSpPr>
          <p:nvPr>
            <p:ph idx="1"/>
          </p:nvPr>
        </p:nvSpPr>
        <p:spPr/>
        <p:txBody>
          <a:bodyPr>
            <a:normAutofit/>
          </a:bodyPr>
          <a:lstStyle/>
          <a:p>
            <a:r>
              <a:rPr lang="en-US" dirty="0"/>
              <a:t>A subset of Artificial Intelligence (AI). AI is defined as the study of "</a:t>
            </a:r>
            <a:r>
              <a:rPr lang="en-US" dirty="0">
                <a:hlinkClick r:id="rId3" tooltip="Intelligent agent"/>
              </a:rPr>
              <a:t>intelligent agents</a:t>
            </a:r>
            <a:r>
              <a:rPr lang="en-US" dirty="0"/>
              <a:t>": any device that perceives its environment and takes actions that maximize its chance of successfully achieving its goals. </a:t>
            </a:r>
          </a:p>
          <a:p>
            <a:r>
              <a:rPr lang="en-US" dirty="0"/>
              <a:t>The ability of computers to "learn" with data, without being explicitly programmed.</a:t>
            </a:r>
          </a:p>
          <a:p>
            <a:r>
              <a:rPr lang="en-US" dirty="0"/>
              <a:t>A computer program is said to learn from experience E with respect to some class of tasks T and performance measure P, if its performance at tasks in T, as measured by P, improves with experience E.        </a:t>
            </a:r>
            <a:r>
              <a:rPr lang="en-US" i="1" dirty="0"/>
              <a:t>~Arthur Samuel</a:t>
            </a:r>
          </a:p>
        </p:txBody>
      </p:sp>
    </p:spTree>
    <p:extLst>
      <p:ext uri="{BB962C8B-B14F-4D97-AF65-F5344CB8AC3E}">
        <p14:creationId xmlns:p14="http://schemas.microsoft.com/office/powerpoint/2010/main" val="1514995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Machine Learning</a:t>
            </a:r>
          </a:p>
        </p:txBody>
      </p:sp>
      <p:sp>
        <p:nvSpPr>
          <p:cNvPr id="3" name="Content Placeholder 2"/>
          <p:cNvSpPr>
            <a:spLocks noGrp="1"/>
          </p:cNvSpPr>
          <p:nvPr>
            <p:ph idx="1"/>
          </p:nvPr>
        </p:nvSpPr>
        <p:spPr/>
        <p:txBody>
          <a:bodyPr/>
          <a:lstStyle/>
          <a:p>
            <a:r>
              <a:rPr lang="en-US" dirty="0"/>
              <a:t>Supervised Learning</a:t>
            </a:r>
          </a:p>
          <a:p>
            <a:r>
              <a:rPr lang="en-US" dirty="0"/>
              <a:t>Unsupervised Learning</a:t>
            </a:r>
          </a:p>
          <a:p>
            <a:r>
              <a:rPr lang="en-US" dirty="0"/>
              <a:t>Semi-unsupervised learning</a:t>
            </a:r>
          </a:p>
          <a:p>
            <a:r>
              <a:rPr lang="en-US" dirty="0"/>
              <a:t>Reinforcement Learning</a:t>
            </a:r>
          </a:p>
        </p:txBody>
      </p:sp>
    </p:spTree>
    <p:extLst>
      <p:ext uri="{BB962C8B-B14F-4D97-AF65-F5344CB8AC3E}">
        <p14:creationId xmlns:p14="http://schemas.microsoft.com/office/powerpoint/2010/main" val="1450162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Terminology</a:t>
            </a:r>
          </a:p>
        </p:txBody>
      </p:sp>
      <p:sp>
        <p:nvSpPr>
          <p:cNvPr id="3" name="Content Placeholder 2"/>
          <p:cNvSpPr>
            <a:spLocks noGrp="1"/>
          </p:cNvSpPr>
          <p:nvPr>
            <p:ph idx="1"/>
          </p:nvPr>
        </p:nvSpPr>
        <p:spPr>
          <a:xfrm>
            <a:off x="899159" y="1805799"/>
            <a:ext cx="3645946" cy="4114800"/>
          </a:xfrm>
        </p:spPr>
        <p:txBody>
          <a:bodyPr/>
          <a:lstStyle/>
          <a:p>
            <a:r>
              <a:rPr lang="en-US" dirty="0"/>
              <a:t>Feature</a:t>
            </a:r>
          </a:p>
          <a:p>
            <a:r>
              <a:rPr lang="en-US" dirty="0"/>
              <a:t>Label</a:t>
            </a:r>
          </a:p>
          <a:p>
            <a:r>
              <a:rPr lang="en-US" dirty="0"/>
              <a:t>Training</a:t>
            </a:r>
          </a:p>
          <a:p>
            <a:r>
              <a:rPr lang="en-US" dirty="0"/>
              <a:t>Data Set : Training, Validation and Test. </a:t>
            </a:r>
          </a:p>
          <a:p>
            <a:r>
              <a:rPr lang="en-US" dirty="0"/>
              <a:t>Feature Extraction.</a:t>
            </a:r>
          </a:p>
        </p:txBody>
      </p:sp>
      <p:pic>
        <p:nvPicPr>
          <p:cNvPr id="4" name="Picture 3">
            <a:extLst>
              <a:ext uri="{FF2B5EF4-FFF2-40B4-BE49-F238E27FC236}">
                <a16:creationId xmlns:a16="http://schemas.microsoft.com/office/drawing/2014/main" id="{FECA000F-9BFD-4C37-9A6D-087E1B0A7A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5105" y="1805799"/>
            <a:ext cx="6820491" cy="3246401"/>
          </a:xfrm>
          <a:prstGeom prst="rect">
            <a:avLst/>
          </a:prstGeom>
        </p:spPr>
      </p:pic>
    </p:spTree>
    <p:extLst>
      <p:ext uri="{BB962C8B-B14F-4D97-AF65-F5344CB8AC3E}">
        <p14:creationId xmlns:p14="http://schemas.microsoft.com/office/powerpoint/2010/main" val="2834956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Learning</a:t>
            </a:r>
          </a:p>
        </p:txBody>
      </p:sp>
      <p:sp>
        <p:nvSpPr>
          <p:cNvPr id="3" name="Content Placeholder 2"/>
          <p:cNvSpPr>
            <a:spLocks noGrp="1"/>
          </p:cNvSpPr>
          <p:nvPr>
            <p:ph idx="1"/>
          </p:nvPr>
        </p:nvSpPr>
        <p:spPr/>
        <p:txBody>
          <a:bodyPr/>
          <a:lstStyle/>
          <a:p>
            <a:pPr marL="45720" indent="0">
              <a:buNone/>
            </a:pPr>
            <a:r>
              <a:rPr lang="en-US" dirty="0"/>
              <a:t>The correct labels of training data is known.</a:t>
            </a:r>
          </a:p>
          <a:p>
            <a:r>
              <a:rPr lang="en-US" dirty="0"/>
              <a:t>House price prediction</a:t>
            </a:r>
          </a:p>
          <a:p>
            <a:r>
              <a:rPr lang="en-US" dirty="0"/>
              <a:t>Spam Filters</a:t>
            </a:r>
          </a:p>
          <a:p>
            <a:r>
              <a:rPr lang="en-US" dirty="0"/>
              <a:t>Image classification</a:t>
            </a:r>
          </a:p>
          <a:p>
            <a:r>
              <a:rPr lang="en-US" dirty="0"/>
              <a:t>Stock prices</a:t>
            </a:r>
          </a:p>
          <a:p>
            <a:r>
              <a:rPr lang="en-US" dirty="0"/>
              <a:t>Weather prediction</a:t>
            </a:r>
          </a:p>
          <a:p>
            <a:endParaRPr lang="en-US" dirty="0"/>
          </a:p>
        </p:txBody>
      </p:sp>
    </p:spTree>
    <p:extLst>
      <p:ext uri="{BB962C8B-B14F-4D97-AF65-F5344CB8AC3E}">
        <p14:creationId xmlns:p14="http://schemas.microsoft.com/office/powerpoint/2010/main" val="1507792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p:pic>
        <p:nvPicPr>
          <p:cNvPr id="1026" name="Picture 2" descr="Image result for linear regression">
            <a:extLst>
              <a:ext uri="{FF2B5EF4-FFF2-40B4-BE49-F238E27FC236}">
                <a16:creationId xmlns:a16="http://schemas.microsoft.com/office/drawing/2014/main" id="{35FE4045-C2B4-4CE0-B5CE-1A0E428EC1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394088"/>
            <a:ext cx="3810000" cy="252412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0593CEA5-63ED-4763-B942-E44D115789F3}"/>
              </a:ext>
            </a:extLst>
          </p:cNvPr>
          <p:cNvSpPr>
            <a:spLocks noGrp="1"/>
          </p:cNvSpPr>
          <p:nvPr>
            <p:ph idx="1"/>
          </p:nvPr>
        </p:nvSpPr>
        <p:spPr>
          <a:xfrm>
            <a:off x="5550946" y="1818042"/>
            <a:ext cx="5356412" cy="3291840"/>
          </a:xfrm>
        </p:spPr>
        <p:txBody>
          <a:bodyPr/>
          <a:lstStyle/>
          <a:p>
            <a:r>
              <a:rPr lang="en-US" dirty="0"/>
              <a:t>Fitting a line which passes through the center of these point. </a:t>
            </a:r>
          </a:p>
          <a:p>
            <a:pPr marL="45720" indent="0">
              <a:buNone/>
            </a:pPr>
            <a:r>
              <a:rPr lang="en-US" dirty="0"/>
              <a:t>	</a:t>
            </a:r>
            <a:r>
              <a:rPr lang="en-IN" dirty="0"/>
              <a:t>Y=M*X+C</a:t>
            </a:r>
            <a:endParaRPr lang="en-US" dirty="0"/>
          </a:p>
          <a:p>
            <a:r>
              <a:rPr lang="en-US" dirty="0"/>
              <a:t>Try to minimize sum of the squared vertical distance between the line and every point. </a:t>
            </a:r>
          </a:p>
          <a:p>
            <a:pPr marL="45720" indent="0">
              <a:buNone/>
            </a:pPr>
            <a:r>
              <a:rPr lang="en-US" dirty="0"/>
              <a:t>	</a:t>
            </a:r>
            <a:r>
              <a:rPr lang="en-US" dirty="0">
                <a:latin typeface="Symbol" panose="05050102010706020507" pitchFamily="18" charset="2"/>
              </a:rPr>
              <a:t>S</a:t>
            </a:r>
            <a:r>
              <a:rPr lang="en-US" dirty="0"/>
              <a:t>(Y</a:t>
            </a:r>
            <a:r>
              <a:rPr lang="en-US" baseline="-25000" dirty="0"/>
              <a:t>k</a:t>
            </a:r>
            <a:r>
              <a:rPr lang="en-US" dirty="0"/>
              <a:t>-Y)</a:t>
            </a:r>
            <a:r>
              <a:rPr lang="en-US" baseline="30000" dirty="0"/>
              <a:t>2</a:t>
            </a:r>
            <a:r>
              <a:rPr lang="en-IN" dirty="0"/>
              <a:t>       where Y=M*X</a:t>
            </a:r>
            <a:r>
              <a:rPr lang="en-IN" baseline="-25000" dirty="0"/>
              <a:t>k</a:t>
            </a:r>
            <a:r>
              <a:rPr lang="en-IN" dirty="0"/>
              <a:t>+C</a:t>
            </a:r>
            <a:endParaRPr lang="en-US" dirty="0"/>
          </a:p>
        </p:txBody>
      </p:sp>
    </p:spTree>
    <p:extLst>
      <p:ext uri="{BB962C8B-B14F-4D97-AF65-F5344CB8AC3E}">
        <p14:creationId xmlns:p14="http://schemas.microsoft.com/office/powerpoint/2010/main" val="2762471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Red Line Business 16x9">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red line presentation (widescreen).potx" id="{8018D45A-0B59-4186-B046-1FF8092889B6}" vid="{86C2525B-C90B-4FD6-8D61-5E85FA833A06}"/>
    </a:ext>
  </a:extLst>
</a:theme>
</file>

<file path=ppt/theme/theme2.xml><?xml version="1.0" encoding="utf-8"?>
<a:theme xmlns:a="http://schemas.openxmlformats.org/drawingml/2006/main" name="Office Theme">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red line presentation (widescreen)</Template>
  <TotalTime>3143</TotalTime>
  <Words>772</Words>
  <Application>Microsoft Office PowerPoint</Application>
  <PresentationFormat>Widescreen</PresentationFormat>
  <Paragraphs>201</Paragraphs>
  <Slides>42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Cambria</vt:lpstr>
      <vt:lpstr>Symbol</vt:lpstr>
      <vt:lpstr>Whitney-Semibold</vt:lpstr>
      <vt:lpstr>Red Line Business 16x9</vt:lpstr>
      <vt:lpstr>Machine Learning Skyrmions</vt:lpstr>
      <vt:lpstr>AGENDA</vt:lpstr>
      <vt:lpstr>Physics and machine learning</vt:lpstr>
      <vt:lpstr>Why Machine Learning?</vt:lpstr>
      <vt:lpstr>What is Machine Learning?</vt:lpstr>
      <vt:lpstr>Types Machine Learning</vt:lpstr>
      <vt:lpstr>Basic Terminology</vt:lpstr>
      <vt:lpstr>Supervised Learning</vt:lpstr>
      <vt:lpstr>Linear Regression</vt:lpstr>
      <vt:lpstr>logistic regression</vt:lpstr>
      <vt:lpstr>Cost Function</vt:lpstr>
      <vt:lpstr>Gradient Descent</vt:lpstr>
      <vt:lpstr>Neural networks</vt:lpstr>
      <vt:lpstr>Why Neural Network</vt:lpstr>
      <vt:lpstr>Motivation behind neural network</vt:lpstr>
      <vt:lpstr>perceptron</vt:lpstr>
      <vt:lpstr>neural network</vt:lpstr>
      <vt:lpstr>Activation function</vt:lpstr>
      <vt:lpstr>Unsupervised learning</vt:lpstr>
      <vt:lpstr>Clustering</vt:lpstr>
      <vt:lpstr>Clustering Examples</vt:lpstr>
      <vt:lpstr>K-Means Clustering</vt:lpstr>
      <vt:lpstr>Principal component analysis</vt:lpstr>
      <vt:lpstr>Principal component analysis</vt:lpstr>
      <vt:lpstr>Deep learning</vt:lpstr>
      <vt:lpstr>Deep learning</vt:lpstr>
      <vt:lpstr>CNN (convolutional neural network)</vt:lpstr>
      <vt:lpstr>CNN Layers</vt:lpstr>
      <vt:lpstr>Machine learning And Condensed Matter Physics</vt:lpstr>
      <vt:lpstr>Ising Model</vt:lpstr>
      <vt:lpstr>Ising Model - PCA</vt:lpstr>
      <vt:lpstr>Other Attempts</vt:lpstr>
      <vt:lpstr>Heisenberg Model</vt:lpstr>
      <vt:lpstr>Principal Component Analysis</vt:lpstr>
      <vt:lpstr>Principal Component Analysis</vt:lpstr>
      <vt:lpstr>Phase Prediction</vt:lpstr>
      <vt:lpstr>Feature Prediction</vt:lpstr>
      <vt:lpstr>Gan (generative adversarial network)</vt:lpstr>
      <vt:lpstr>CNN Architecture</vt:lpstr>
      <vt:lpstr>Reinforcement learning</vt:lpstr>
      <vt:lpstr>acknowledgement</vt:lpstr>
      <vt:lpstr>Parallel Computing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Skyrmions</dc:title>
  <dc:creator>Skinny</dc:creator>
  <cp:lastModifiedBy>Skinny</cp:lastModifiedBy>
  <cp:revision>83</cp:revision>
  <dcterms:created xsi:type="dcterms:W3CDTF">2018-06-18T14:08:14Z</dcterms:created>
  <dcterms:modified xsi:type="dcterms:W3CDTF">2018-07-04T06:08:15Z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